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7" r:id="rId2"/>
    <p:sldId id="258" r:id="rId3"/>
    <p:sldId id="274" r:id="rId4"/>
    <p:sldId id="259" r:id="rId5"/>
    <p:sldId id="262" r:id="rId6"/>
    <p:sldId id="319" r:id="rId7"/>
    <p:sldId id="264" r:id="rId8"/>
    <p:sldId id="268" r:id="rId9"/>
    <p:sldId id="269" r:id="rId10"/>
    <p:sldId id="270" r:id="rId11"/>
    <p:sldId id="265" r:id="rId12"/>
    <p:sldId id="267" r:id="rId13"/>
    <p:sldId id="271" r:id="rId14"/>
    <p:sldId id="272" r:id="rId15"/>
    <p:sldId id="273" r:id="rId16"/>
    <p:sldId id="320" r:id="rId17"/>
    <p:sldId id="321" r:id="rId18"/>
    <p:sldId id="266" r:id="rId19"/>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027"/>
    <a:srgbClr val="DB7453"/>
    <a:srgbClr val="FF8C77"/>
    <a:srgbClr val="FFA5A6"/>
    <a:srgbClr val="FAD2B6"/>
    <a:srgbClr val="C6DDF2"/>
    <a:srgbClr val="FF0000"/>
    <a:srgbClr val="FF0001"/>
    <a:srgbClr val="008F00"/>
    <a:srgbClr val="A9C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83" autoAdjust="0"/>
    <p:restoredTop sz="80463" autoAdjust="0"/>
  </p:normalViewPr>
  <p:slideViewPr>
    <p:cSldViewPr snapToGrid="0" snapToObjects="1">
      <p:cViewPr varScale="1">
        <p:scale>
          <a:sx n="67" d="100"/>
          <a:sy n="67" d="100"/>
        </p:scale>
        <p:origin x="184" y="48"/>
      </p:cViewPr>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1A36B2-FF55-CF49-908C-EDE01F06B828}" type="datetimeFigureOut">
              <a:rPr lang="x-none" smtClean="0"/>
              <a:t>2023/6/1</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D898A-2EFE-9A42-A8D6-E1516D13083E}" type="slidenum">
              <a:rPr lang="x-none" smtClean="0"/>
              <a:t>‹#›</a:t>
            </a:fld>
            <a:endParaRPr lang="x-none"/>
          </a:p>
        </p:txBody>
      </p:sp>
    </p:spTree>
    <p:extLst>
      <p:ext uri="{BB962C8B-B14F-4D97-AF65-F5344CB8AC3E}">
        <p14:creationId xmlns:p14="http://schemas.microsoft.com/office/powerpoint/2010/main" val="85392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Hi, I’m Chen Min from HUST and I’m glad to share our CVPR work Boundary Unlearning.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x-none"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Machine unlearning is gaining increasing attention due to the practical needs of the “right to be forgotten” and poisoned data removal. Machine unlearning enable machine learning models to unlearn, or to forget a fraction of training data and its lineage.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 this paper, we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propose Boundary Unlearning, a rapid yet effective way to unlearn the forgetting class from a trained DNN model. Boundary Unlearning tries to shift the decision boundary of the original DNN model to imitate the decision behavior of the retrained model.</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Boundary unlearning achieve effective machine unlearning from the perspective of shifting the decision boundary, which is different from previous parameter-oriented approaches that are computationally expensive due to the large dimension of the parameter space.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CA55F79E-F4F7-4BF9-8569-E9501C8A706E}" type="slidenum">
              <a:rPr lang="zh-CN" altLang="en-US" smtClean="0"/>
              <a:t>1</a:t>
            </a:fld>
            <a:endParaRPr lang="zh-CN" altLang="en-US"/>
          </a:p>
        </p:txBody>
      </p:sp>
    </p:spTree>
    <p:extLst>
      <p:ext uri="{BB962C8B-B14F-4D97-AF65-F5344CB8AC3E}">
        <p14:creationId xmlns:p14="http://schemas.microsoft.com/office/powerpoint/2010/main" val="168225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Although Boundary Shrink achieves both utility and privacy guarantee well, it may cost some time during the neighbor searching. So, we propose Boundary Expanding which aims to imitate the decision behavior of the retrained model even more quickly.</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 Boundary Expanding,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artificially assign forgetting samples to an extra shadow class of the original model, which will exploit a new area on decision space.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Recall that we start from our observation that most of forgetting samples move to the border of other clusters on the retrained model.</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This phenomenon means the forgetting data are predicted as other classes with low certainty. As for a single sample, low certainty represents the output vector is more even.</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Based on this phenomenon, we design a boundary expanding and remapping method to disperse the activation about forgetting data of the unlearned model.</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More specifically, we first introduce an extra shadow class to expand the decision space.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Then, we finetune the expanded model with the forgetting samples reassigned with the shadow class label.</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10</a:t>
            </a:fld>
            <a:endParaRPr lang="x-none"/>
          </a:p>
        </p:txBody>
      </p:sp>
    </p:spTree>
    <p:extLst>
      <p:ext uri="{BB962C8B-B14F-4D97-AF65-F5344CB8AC3E}">
        <p14:creationId xmlns:p14="http://schemas.microsoft.com/office/powerpoint/2010/main" val="2597335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From now on, we will share some evaluation results.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conduct experiments on CIFAR-10 and Vggface2 datasets</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to test unlearning performance on image classification task and face recognition task.</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We verify the unlearning performance on both utility and privacy guarantees. </a:t>
            </a:r>
            <a:r>
              <a:rPr lang="en-US" sz="1800" dirty="0">
                <a:effectLst/>
                <a:latin typeface="Calibri" panose="020F0502020204030204" pitchFamily="34"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The unlearned model is expected to get close accuracy and privacy metrics with the retrained model. The time consumptions of unlearning methods are expected to be small.</a:t>
            </a:r>
            <a:r>
              <a:rPr lang="x-none" dirty="0">
                <a:effectLst/>
              </a:rPr>
              <a:t> </a:t>
            </a:r>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11</a:t>
            </a:fld>
            <a:endParaRPr lang="x-none"/>
          </a:p>
        </p:txBody>
      </p:sp>
    </p:spTree>
    <p:extLst>
      <p:ext uri="{BB962C8B-B14F-4D97-AF65-F5344CB8AC3E}">
        <p14:creationId xmlns:p14="http://schemas.microsoft.com/office/powerpoint/2010/main" val="1788365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first verify the utility guarantee of Boundary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Unleaning</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Recall that Utility guarantee ensures that the unlearned model should generalize badly on the forgetting data while the prediction performance on the remaining data is maintained.</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From the results we can observe that all the baselines can erase the information of Df to some degree but these methods may cost more time or insufficient unlearning.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Boundary Shrink harms the information of Dr to the least extent and erases Df most completely.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Similarly, Boundary Expanding also maintains the accuracy on Dr and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Drt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However, it leaves more residual information about Df than Boundary Shrink.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As mentioned before, we take Boundary Expanding as a faster alternative method, which takes a tradeoff between performance and time consumption.</a:t>
            </a:r>
          </a:p>
          <a:p>
            <a:pPr algn="just"/>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 second table show that Fisher Forgetting erases Df optimally (only preserves 1.8% accuracy on Df) but fails to maintain the utility on Dr.</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Amnesiac Unlearning erases information about Df ideally, but still hurts the utility of Dr as it intervenes the original training process.</a:t>
            </a:r>
            <a:r>
              <a:rPr lang="x-none" sz="2800" dirty="0">
                <a:effectLst/>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12</a:t>
            </a:fld>
            <a:endParaRPr lang="x-none"/>
          </a:p>
        </p:txBody>
      </p:sp>
    </p:spTree>
    <p:extLst>
      <p:ext uri="{BB962C8B-B14F-4D97-AF65-F5344CB8AC3E}">
        <p14:creationId xmlns:p14="http://schemas.microsoft.com/office/powerpoint/2010/main" val="2726408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Next, we turn to evaluate the privacy guarantee to ensure that the unlearned model by our Boundary Unlearning does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not leak any information about the forgetting data.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For privacy guarantee, we construct a simple yet general membership inference attack (MIA) based on [32] using the output of the unlearned model and test the attack success rate (ASR).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Ideally, a forgetting procedure should have the same attack success as a retrained model, which is represented with the green lines.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As shown in the figures, boundary unlearning can achieve quite close ASR to that of the retrained model on both datasets.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also report the time consumed by each unlearning method to show the computational complexity.</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On the Vggface2 dataset, Boundary Expanding and Boundary Shrink reduce the forgetting time by 26.6× and 11.7×, respectively. As for CIFAR-10 dataset, Boundary Expanding and Boundary Shrink provide a speed-up of 29.7× and 4.8×, respectively.</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13</a:t>
            </a:fld>
            <a:endParaRPr lang="x-none"/>
          </a:p>
        </p:txBody>
      </p:sp>
    </p:spTree>
    <p:extLst>
      <p:ext uri="{BB962C8B-B14F-4D97-AF65-F5344CB8AC3E}">
        <p14:creationId xmlns:p14="http://schemas.microsoft.com/office/powerpoint/2010/main" val="421038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can find that the forgetting data (hollow circles) has been predicted as the nearest classes after applying Boundary Shrink and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some hollow circles move to other clusters. Meanwhile,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 clusters of remaining classes still keep compact, which means the model utility to the remaining data is maintained.</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14</a:t>
            </a:fld>
            <a:endParaRPr lang="x-none"/>
          </a:p>
        </p:txBody>
      </p:sp>
    </p:spTree>
    <p:extLst>
      <p:ext uri="{BB962C8B-B14F-4D97-AF65-F5344CB8AC3E}">
        <p14:creationId xmlns:p14="http://schemas.microsoft.com/office/powerpoint/2010/main" val="331298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We observe that scrubbing Df from the original model by Boundary Unlearning makes the distribution of model’s output on Df more uniform, which means the model is less confident about the prediction. We believe that the change about the distribution is caused by the shifting of the decision boundary.</a:t>
            </a:r>
            <a:r>
              <a:rPr lang="x-none" dirty="0">
                <a:effectLst/>
              </a:rPr>
              <a:t> </a:t>
            </a:r>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15</a:t>
            </a:fld>
            <a:endParaRPr lang="x-none"/>
          </a:p>
        </p:txBody>
      </p:sp>
    </p:spTree>
    <p:extLst>
      <p:ext uri="{BB962C8B-B14F-4D97-AF65-F5344CB8AC3E}">
        <p14:creationId xmlns:p14="http://schemas.microsoft.com/office/powerpoint/2010/main" val="3484903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can find that Boundary Shrink can still forget the entire class with less forgetting samples. But the accuracy degenerates when the ratio gets very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small, e.g., ratio is 0.05 (only 250 forgetting samples). More importantly, the level of privacy protection will decline as the ratio gets smaller, indicating that the information about Df can inferred more easily. Similar trend can also be observed for Boundary Expanding.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16</a:t>
            </a:fld>
            <a:endParaRPr lang="x-none"/>
          </a:p>
        </p:txBody>
      </p:sp>
    </p:spTree>
    <p:extLst>
      <p:ext uri="{BB962C8B-B14F-4D97-AF65-F5344CB8AC3E}">
        <p14:creationId xmlns:p14="http://schemas.microsoft.com/office/powerpoint/2010/main" val="102871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result of boundary unlearning methods and their combination, we can tell that it may be the best combination that first dispersing the activation about Df by Boundary Expanding and then clear away the residual information about Df by Boundary Shrink.</a:t>
            </a:r>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17</a:t>
            </a:fld>
            <a:endParaRPr lang="x-none"/>
          </a:p>
        </p:txBody>
      </p:sp>
    </p:spTree>
    <p:extLst>
      <p:ext uri="{BB962C8B-B14F-4D97-AF65-F5344CB8AC3E}">
        <p14:creationId xmlns:p14="http://schemas.microsoft.com/office/powerpoint/2010/main" val="2762734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18</a:t>
            </a:fld>
            <a:endParaRPr lang="x-none"/>
          </a:p>
        </p:txBody>
      </p:sp>
    </p:spTree>
    <p:extLst>
      <p:ext uri="{BB962C8B-B14F-4D97-AF65-F5344CB8AC3E}">
        <p14:creationId xmlns:p14="http://schemas.microsoft.com/office/powerpoint/2010/main" val="91836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Now, let’s dive into details of Boundary Unlearning.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First, we will show you WHY we need machine unlearning?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Recently, </a:t>
            </a:r>
            <a:r>
              <a:rPr lang="x-none" sz="1800" kern="100" dirty="0">
                <a:effectLst/>
                <a:latin typeface="Times New Roman" panose="02020603050405020304" pitchFamily="18" charset="0"/>
                <a:ea typeface="DengXian" panose="02010600030101010101" pitchFamily="2" charset="-122"/>
                <a:cs typeface="Times New Roman" panose="02020603050405020304" pitchFamily="18" charset="0"/>
              </a:rPr>
              <a:t>DNNs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have become ubiquitous tool in developing data-driven services. However, DNNs are P</a:t>
            </a:r>
            <a:r>
              <a:rPr lang="x-none" sz="1800" kern="100" dirty="0">
                <a:effectLst/>
                <a:latin typeface="Times New Roman" panose="02020603050405020304" pitchFamily="18" charset="0"/>
                <a:ea typeface="DengXian" panose="02010600030101010101" pitchFamily="2" charset="-122"/>
                <a:cs typeface="Times New Roman" panose="02020603050405020304" pitchFamily="18" charset="0"/>
              </a:rPr>
              <a:t>owerful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yet mysterious.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 power of DNNs lies in the large parameter space, which make it difficult for us to understand DNN.</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Specifically, we can’t understand of what knowledge the model has learned from data and where the model stored the knowledge.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x-none" sz="1800" kern="100" dirty="0">
                <a:effectLst/>
                <a:latin typeface="Times New Roman" panose="02020603050405020304" pitchFamily="18" charset="0"/>
                <a:ea typeface="DengXian" panose="02010600030101010101" pitchFamily="2" charset="-122"/>
                <a:cs typeface="Times New Roman" panose="02020603050405020304" pitchFamily="18" charset="0"/>
              </a:rPr>
              <a:t>Thus</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DNNs may cause some unintended memorization, which contain some sensitive or flawed data and will bring security risks for DNN services.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2</a:t>
            </a:fld>
            <a:endParaRPr lang="x-none"/>
          </a:p>
        </p:txBody>
      </p:sp>
    </p:spTree>
    <p:extLst>
      <p:ext uri="{BB962C8B-B14F-4D97-AF65-F5344CB8AC3E}">
        <p14:creationId xmlns:p14="http://schemas.microsoft.com/office/powerpoint/2010/main" val="1884574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For examples, a well-trained DNN may remember sensitive data, like,</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credit card numbers or facial information, of users, which may cause the leakage of privacy information. Thus, a lot of privacy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regulations have been conducted, such as GDPR &amp; CCPA.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Both of these regulations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give individuals “the right to be forgotten” and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mandate that companies have to erase personal data once it is requested.</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On the other hand, DNN may be planted with some poisoned data or backdoors, which may bring some security risks.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To solve these problems,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 naive yet optimal way is retraining model from scratch with the remaining data, but it is expensive in terms of the cost of training time and resources.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These practical needs call for efficient machine unlearning techniques, which enable ML models to unlearn, or to forget a fraction of training data and its lineage.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3</a:t>
            </a:fld>
            <a:endParaRPr lang="x-none"/>
          </a:p>
        </p:txBody>
      </p:sp>
    </p:spTree>
    <p:extLst>
      <p:ext uri="{BB962C8B-B14F-4D97-AF65-F5344CB8AC3E}">
        <p14:creationId xmlns:p14="http://schemas.microsoft.com/office/powerpoint/2010/main" val="1418091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Machine unlearning is first introduced on convex models to find some comprehensible indications, but is found more useful and challenging for DNNs. Existing unlearning methods for DNNs can be broadly categorized into two groups: retrain acceleration and updating parameters.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Retrain acceleration approaches have to intervene the original training pipeline and hurt the utility of the DNN model. And, previous updating parameters approaches cost too much computational resource, because they need to locate and scrub the most influential parameters in terms of forgetting data.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Times New Roman" panose="02020603050405020304" pitchFamily="18" charset="0"/>
                <a:ea typeface="DengXian" panose="02010600030101010101" pitchFamily="2" charset="-122"/>
              </a:rPr>
              <a:t>We follow the updating parameters approaches, cause this branch of methods is more practical for machine learning service online. </a:t>
            </a:r>
          </a:p>
          <a:p>
            <a:endParaRPr lang="en-US" sz="1800" dirty="0">
              <a:effectLst/>
              <a:latin typeface="Times New Roman" panose="02020603050405020304" pitchFamily="18" charset="0"/>
              <a:ea typeface="DengXian" panose="02010600030101010101" pitchFamily="2" charset="-122"/>
            </a:endParaRPr>
          </a:p>
          <a:p>
            <a:pPr algn="just"/>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But the problem is: How to reduce the computational complexity of updating parameters-based unlearning approaches?</a:t>
            </a:r>
            <a:endParaRPr lang="x-none" sz="12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200" kern="100" dirty="0">
                <a:effectLst/>
                <a:latin typeface="Times New Roman" panose="02020603050405020304" pitchFamily="18" charset="0"/>
                <a:ea typeface="DengXian" panose="02010600030101010101" pitchFamily="2" charset="-122"/>
                <a:cs typeface="Times New Roman" panose="02020603050405020304" pitchFamily="18" charset="0"/>
              </a:rPr>
              <a:t>The computational complexity of these methods is mainly stem from the large dimension of the parameter space.</a:t>
            </a:r>
            <a:endParaRPr lang="x-none" sz="12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4</a:t>
            </a:fld>
            <a:endParaRPr lang="x-none"/>
          </a:p>
        </p:txBody>
      </p:sp>
    </p:spTree>
    <p:extLst>
      <p:ext uri="{BB962C8B-B14F-4D97-AF65-F5344CB8AC3E}">
        <p14:creationId xmlns:p14="http://schemas.microsoft.com/office/powerpoint/2010/main" val="380004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 order to find an efficient unlearning approach to forget an entire class, we visualize the decision space of the retrained DNN model and discover two key observations: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First, the forgetting samples spread around the decision space of the retrained DNN model, indicating that the decision boundary of the forgetting samples has been broken.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Second, most of the forgetting samples move to the border of other clusters.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These two observations naturally match the two critical goals of machine unlearning: utility and privacy guarantees.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dirty="0">
                <a:effectLst/>
                <a:latin typeface="Calibri" panose="020F0502020204030204" pitchFamily="34"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Based on our key observations, the utility guarantee can be achieved by only destroying the boundary of the forgetting class but maintaining the boundary of the remain classes, while the privacy guarantee can be accomplished by pushing the forgetting data to the border of other clusters.</a:t>
            </a:r>
            <a:r>
              <a:rPr lang="x-none" dirty="0">
                <a:effectLst/>
              </a:rPr>
              <a:t> </a:t>
            </a:r>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5</a:t>
            </a:fld>
            <a:endParaRPr lang="x-none"/>
          </a:p>
        </p:txBody>
      </p:sp>
    </p:spTree>
    <p:extLst>
      <p:ext uri="{BB962C8B-B14F-4D97-AF65-F5344CB8AC3E}">
        <p14:creationId xmlns:p14="http://schemas.microsoft.com/office/powerpoint/2010/main" val="2643972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Hence, we can’t help wandering that do we really need to exploring the whole parameters space directly to forget specific information of DNN?</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As we all know, decision boundary is an important manifestation of DNN. Besides, decision boundary is dominated by the parameters.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In the light of this idea,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we transfer our attention from parameter space to decision boundary</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dirty="0">
                <a:effectLst/>
                <a:latin typeface="Times New Roman" panose="02020603050405020304" pitchFamily="18" charset="0"/>
                <a:ea typeface="DengXian" panose="02010600030101010101" pitchFamily="2" charset="-122"/>
              </a:rPr>
              <a:t>we try </a:t>
            </a:r>
            <a:r>
              <a:rPr lang="en-US" sz="1800" dirty="0">
                <a:effectLst/>
                <a:latin typeface="Calibri" panose="020F0502020204030204" pitchFamily="34" charset="0"/>
                <a:ea typeface="DengXian" panose="02010600030101010101" pitchFamily="2" charset="-122"/>
              </a:rPr>
              <a:t>﻿</a:t>
            </a:r>
            <a:r>
              <a:rPr lang="en-US" sz="1800" dirty="0">
                <a:effectLst/>
                <a:latin typeface="Times New Roman" panose="02020603050405020304" pitchFamily="18" charset="0"/>
                <a:ea typeface="DengXian" panose="02010600030101010101" pitchFamily="2" charset="-122"/>
              </a:rPr>
              <a:t>to accomplish machine unlearning by shifting the decision boundary of the original DNN model and imitating the decision behavior of the retrained model the decision boundary, which is a new perspective and</a:t>
            </a:r>
            <a:r>
              <a:rPr lang="x-none" dirty="0">
                <a:effectLst/>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different from previous parameter-oriented approaches.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x-none" dirty="0"/>
          </a:p>
        </p:txBody>
      </p:sp>
      <p:sp>
        <p:nvSpPr>
          <p:cNvPr id="4" name="Slide Number Placeholder 3"/>
          <p:cNvSpPr>
            <a:spLocks noGrp="1"/>
          </p:cNvSpPr>
          <p:nvPr>
            <p:ph type="sldNum" sz="quarter" idx="5"/>
          </p:nvPr>
        </p:nvSpPr>
        <p:spPr/>
        <p:txBody>
          <a:bodyPr/>
          <a:lstStyle/>
          <a:p>
            <a:fld id="{954D898A-2EFE-9A42-A8D6-E1516D13083E}" type="slidenum">
              <a:rPr lang="x-none" smtClean="0"/>
              <a:t>6</a:t>
            </a:fld>
            <a:endParaRPr lang="x-none"/>
          </a:p>
        </p:txBody>
      </p:sp>
    </p:spTree>
    <p:extLst>
      <p:ext uri="{BB962C8B-B14F-4D97-AF65-F5344CB8AC3E}">
        <p14:creationId xmlns:p14="http://schemas.microsoft.com/office/powerpoint/2010/main" val="46371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Observing that imitating the decision behavior of the retrained model is able to accomplish the utility and privacy guarantees of machine unlearning, we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design two strategies to shift decision boundary in Boundary Unlearning: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Boundary Shrink and Boundary Expanding.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Boundary Shrink breaks the decision boundary of the forgetting class by splitting the forgetting feature space into other classes,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while Boundary Expanding disperses the activation about the forgetting class by remapping and pruning an extra shadow class assigned to the forgetting data.</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7</a:t>
            </a:fld>
            <a:endParaRPr lang="x-none"/>
          </a:p>
        </p:txBody>
      </p:sp>
    </p:spTree>
    <p:extLst>
      <p:ext uri="{BB962C8B-B14F-4D97-AF65-F5344CB8AC3E}">
        <p14:creationId xmlns:p14="http://schemas.microsoft.com/office/powerpoint/2010/main" val="251471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An intuitive way to break the decision boundary of forgetting class is finetuning the original model with randomly labeled forgetting data.</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However, randomly labeling will also shift the boundary of the remaining class randomly, leading to the </a:t>
            </a:r>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degeneration of utility the on remaining data.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Thus, </a:t>
            </a: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finetuning with specifically labeled forgetting data is an efficient way to shift the decision boundary of forgetting data, but we need to find right direction to shift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As can be observed from the decision space of the retrained DNN model, most of the forgetting samples are predicted as specific classes, instead of random classes. It reminds us to discover the similarity between forgetting samples and samples of other classes in the feature space.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we thus propose a neighbor searching method to identify the nearest but incorrect class labels to guide the way of boundary shifting.</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Calibri" panose="020F0502020204030204" pitchFamily="34" charset="0"/>
                <a:ea typeface="DengXian" panose="02010600030101010101" pitchFamily="2" charset="-122"/>
                <a:cs typeface="Calibri" panose="020F0502020204030204" pitchFamily="34" charset="0"/>
              </a:rPr>
              <a:t>﻿</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 nearest but incorrect labels help to shrink the boundary of forgetting sample from the sides of other classes, which split the decision space of the forgetting class and shift the boundary of remaining class as little as possible.</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8</a:t>
            </a:fld>
            <a:endParaRPr lang="x-none"/>
          </a:p>
        </p:txBody>
      </p:sp>
    </p:spTree>
    <p:extLst>
      <p:ext uri="{BB962C8B-B14F-4D97-AF65-F5344CB8AC3E}">
        <p14:creationId xmlns:p14="http://schemas.microsoft.com/office/powerpoint/2010/main" val="197044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Specifically, we first push the forgetting data across the nearest boundary and we take the predicting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lables</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of cross samples as the nearest but incorrect labels. </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gn="just"/>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Then, we finetuning the original model with the pairs of original forgetting data and the nearest but incorrect labels.</a:t>
            </a:r>
            <a:endParaRPr lang="x-none"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54D898A-2EFE-9A42-A8D6-E1516D13083E}" type="slidenum">
              <a:rPr lang="x-none" smtClean="0"/>
              <a:t>9</a:t>
            </a:fld>
            <a:endParaRPr lang="x-none"/>
          </a:p>
        </p:txBody>
      </p:sp>
    </p:spTree>
    <p:extLst>
      <p:ext uri="{BB962C8B-B14F-4D97-AF65-F5344CB8AC3E}">
        <p14:creationId xmlns:p14="http://schemas.microsoft.com/office/powerpoint/2010/main" val="1642744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3F229-CFC6-D147-BC6B-BBC68A8DF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xmlns="" id="{A1D31532-C811-F74D-9421-1892BBC53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xmlns="" id="{DEBD9C57-D2CC-384C-BEE5-FDAEC761D447}"/>
              </a:ext>
            </a:extLst>
          </p:cNvPr>
          <p:cNvSpPr>
            <a:spLocks noGrp="1"/>
          </p:cNvSpPr>
          <p:nvPr>
            <p:ph type="dt" sz="half" idx="10"/>
          </p:nvPr>
        </p:nvSpPr>
        <p:spPr/>
        <p:txBody>
          <a:bodyPr/>
          <a:lstStyle/>
          <a:p>
            <a:fld id="{DD2F8A1D-D1FC-8243-A05C-62B9FA1D9AFB}" type="datetime1">
              <a:rPr lang="en-US" smtClean="0"/>
              <a:t>6/1/2023</a:t>
            </a:fld>
            <a:endParaRPr lang="x-none"/>
          </a:p>
        </p:txBody>
      </p:sp>
      <p:sp>
        <p:nvSpPr>
          <p:cNvPr id="5" name="Footer Placeholder 4">
            <a:extLst>
              <a:ext uri="{FF2B5EF4-FFF2-40B4-BE49-F238E27FC236}">
                <a16:creationId xmlns:a16="http://schemas.microsoft.com/office/drawing/2014/main" xmlns="" id="{CD92FEAD-F85F-444A-A637-647656E2BD16}"/>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FB7DFAEF-8150-9E4E-A5D3-3EFE8B1A7E7F}"/>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121876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D2CF2A-7288-4D40-A52A-CDF70E34FAAB}"/>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84BD924B-1A21-C749-B575-BE42C9B0E3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9EE3DB37-520A-A84B-8504-182E8439821C}"/>
              </a:ext>
            </a:extLst>
          </p:cNvPr>
          <p:cNvSpPr>
            <a:spLocks noGrp="1"/>
          </p:cNvSpPr>
          <p:nvPr>
            <p:ph type="dt" sz="half" idx="10"/>
          </p:nvPr>
        </p:nvSpPr>
        <p:spPr/>
        <p:txBody>
          <a:bodyPr/>
          <a:lstStyle/>
          <a:p>
            <a:fld id="{7A1740F2-B94E-3C42-A6C7-05DE42841E57}" type="datetime1">
              <a:rPr lang="en-US" smtClean="0"/>
              <a:t>6/1/2023</a:t>
            </a:fld>
            <a:endParaRPr lang="x-none"/>
          </a:p>
        </p:txBody>
      </p:sp>
      <p:sp>
        <p:nvSpPr>
          <p:cNvPr id="5" name="Footer Placeholder 4">
            <a:extLst>
              <a:ext uri="{FF2B5EF4-FFF2-40B4-BE49-F238E27FC236}">
                <a16:creationId xmlns:a16="http://schemas.microsoft.com/office/drawing/2014/main" xmlns="" id="{C939EACC-E3C4-0C49-887B-ED52EE74580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011F23E3-22C0-A543-B1B2-08E9851B9D7A}"/>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1272442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394311B-18F3-9742-AF6B-F30D1E3FF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513CAAEC-FC48-2E46-A1B7-0CB8DB1086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B3D5172E-3C3A-6346-ACD4-59179F7DCC09}"/>
              </a:ext>
            </a:extLst>
          </p:cNvPr>
          <p:cNvSpPr>
            <a:spLocks noGrp="1"/>
          </p:cNvSpPr>
          <p:nvPr>
            <p:ph type="dt" sz="half" idx="10"/>
          </p:nvPr>
        </p:nvSpPr>
        <p:spPr/>
        <p:txBody>
          <a:bodyPr/>
          <a:lstStyle/>
          <a:p>
            <a:fld id="{457AFEDE-960C-0247-808D-C4708A2549A1}" type="datetime1">
              <a:rPr lang="en-US" smtClean="0"/>
              <a:t>6/1/2023</a:t>
            </a:fld>
            <a:endParaRPr lang="x-none"/>
          </a:p>
        </p:txBody>
      </p:sp>
      <p:sp>
        <p:nvSpPr>
          <p:cNvPr id="5" name="Footer Placeholder 4">
            <a:extLst>
              <a:ext uri="{FF2B5EF4-FFF2-40B4-BE49-F238E27FC236}">
                <a16:creationId xmlns:a16="http://schemas.microsoft.com/office/drawing/2014/main" xmlns="" id="{CCE75601-BE3C-B64F-A7E2-779FEA0BD23F}"/>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FEC4AE2C-1DB5-3C45-AF77-54CC90AC23C6}"/>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178049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0DB83E-C217-1145-972D-539C2FFC82FB}"/>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EDEC26A4-D6EF-6C4B-9DF4-98BDFE3169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2E27AEEA-C063-2A49-BE46-313EE91BC322}"/>
              </a:ext>
            </a:extLst>
          </p:cNvPr>
          <p:cNvSpPr>
            <a:spLocks noGrp="1"/>
          </p:cNvSpPr>
          <p:nvPr>
            <p:ph type="dt" sz="half" idx="10"/>
          </p:nvPr>
        </p:nvSpPr>
        <p:spPr/>
        <p:txBody>
          <a:bodyPr/>
          <a:lstStyle/>
          <a:p>
            <a:fld id="{82BE147E-7416-6C46-99F7-5C99D56AE2F1}" type="datetime1">
              <a:rPr lang="en-US" smtClean="0"/>
              <a:t>6/1/2023</a:t>
            </a:fld>
            <a:endParaRPr lang="x-none"/>
          </a:p>
        </p:txBody>
      </p:sp>
      <p:sp>
        <p:nvSpPr>
          <p:cNvPr id="5" name="Footer Placeholder 4">
            <a:extLst>
              <a:ext uri="{FF2B5EF4-FFF2-40B4-BE49-F238E27FC236}">
                <a16:creationId xmlns:a16="http://schemas.microsoft.com/office/drawing/2014/main" xmlns="" id="{CC6AF29B-3A83-EE4C-99ED-D63AA503E91B}"/>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BEB6A3CF-DD5C-6249-B8F2-DD01004BC3EA}"/>
              </a:ext>
            </a:extLst>
          </p:cNvPr>
          <p:cNvSpPr>
            <a:spLocks noGrp="1"/>
          </p:cNvSpPr>
          <p:nvPr>
            <p:ph type="sldNum" sz="quarter" idx="12"/>
          </p:nvPr>
        </p:nvSpPr>
        <p:spPr/>
        <p:txBody>
          <a:bodyPr/>
          <a:lstStyle>
            <a:lvl1pPr>
              <a:defRPr sz="2000">
                <a:solidFill>
                  <a:schemeClr val="tx1"/>
                </a:solidFill>
                <a:latin typeface="Apple Braille" pitchFamily="2" charset="0"/>
              </a:defRPr>
            </a:lvl1pPr>
          </a:lstStyle>
          <a:p>
            <a:fld id="{7DC47DA6-EE08-A94C-9BD5-ADBD9627C3EE}" type="slidenum">
              <a:rPr lang="x-none" smtClean="0"/>
              <a:pPr/>
              <a:t>‹#›</a:t>
            </a:fld>
            <a:endParaRPr lang="x-none" dirty="0"/>
          </a:p>
        </p:txBody>
      </p:sp>
    </p:spTree>
    <p:extLst>
      <p:ext uri="{BB962C8B-B14F-4D97-AF65-F5344CB8AC3E}">
        <p14:creationId xmlns:p14="http://schemas.microsoft.com/office/powerpoint/2010/main" val="170519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99649B-5363-9343-BCB4-EC2066BE5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42689C14-B62E-8644-B0E2-80B21BBF2C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32C837B-76BA-4541-82A6-D6A8BA08BEA5}"/>
              </a:ext>
            </a:extLst>
          </p:cNvPr>
          <p:cNvSpPr>
            <a:spLocks noGrp="1"/>
          </p:cNvSpPr>
          <p:nvPr>
            <p:ph type="dt" sz="half" idx="10"/>
          </p:nvPr>
        </p:nvSpPr>
        <p:spPr/>
        <p:txBody>
          <a:bodyPr/>
          <a:lstStyle/>
          <a:p>
            <a:fld id="{43A259B3-64B4-294B-80C7-D334AF7947EA}" type="datetime1">
              <a:rPr lang="en-US" smtClean="0"/>
              <a:t>6/1/2023</a:t>
            </a:fld>
            <a:endParaRPr lang="x-none"/>
          </a:p>
        </p:txBody>
      </p:sp>
      <p:sp>
        <p:nvSpPr>
          <p:cNvPr id="5" name="Footer Placeholder 4">
            <a:extLst>
              <a:ext uri="{FF2B5EF4-FFF2-40B4-BE49-F238E27FC236}">
                <a16:creationId xmlns:a16="http://schemas.microsoft.com/office/drawing/2014/main" xmlns="" id="{C0846D6D-158A-AC4B-B6E3-CEB080CFE18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CBBFD08F-D34F-1A48-914B-67B8C230E172}"/>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461957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3F1CD2-78B3-1C4D-9E61-0A1DBEA56F36}"/>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89812222-B433-214B-8DBF-D41EC36427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xmlns="" id="{8ABD1324-1693-0A4B-B9F0-75D4046AEB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xmlns="" id="{DEE3596B-7832-0748-A6E4-BC4C058ADE29}"/>
              </a:ext>
            </a:extLst>
          </p:cNvPr>
          <p:cNvSpPr>
            <a:spLocks noGrp="1"/>
          </p:cNvSpPr>
          <p:nvPr>
            <p:ph type="dt" sz="half" idx="10"/>
          </p:nvPr>
        </p:nvSpPr>
        <p:spPr/>
        <p:txBody>
          <a:bodyPr/>
          <a:lstStyle/>
          <a:p>
            <a:fld id="{8DF4AD70-5D7B-F049-9B01-8FD2A66FD400}" type="datetime1">
              <a:rPr lang="en-US" smtClean="0"/>
              <a:t>6/1/2023</a:t>
            </a:fld>
            <a:endParaRPr lang="x-none"/>
          </a:p>
        </p:txBody>
      </p:sp>
      <p:sp>
        <p:nvSpPr>
          <p:cNvPr id="6" name="Footer Placeholder 5">
            <a:extLst>
              <a:ext uri="{FF2B5EF4-FFF2-40B4-BE49-F238E27FC236}">
                <a16:creationId xmlns:a16="http://schemas.microsoft.com/office/drawing/2014/main" xmlns="" id="{9D8FB31B-A36B-724A-BC71-7E1FF1D4092C}"/>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F9B68110-92F9-2246-9E75-3457AC4A992F}"/>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290665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C202A-83DB-7145-97AF-39380FA800FB}"/>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303E886F-3041-C148-89C0-FA49F05512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EFC1A95C-ABE1-B749-B75E-5FAEB68846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xmlns="" id="{1FC25FCB-8D83-1C44-96D2-087A033DD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B124558-E534-1144-B186-169EB7F1BD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xmlns="" id="{E42223EC-F67C-5441-8B3D-E94BC5BC66E3}"/>
              </a:ext>
            </a:extLst>
          </p:cNvPr>
          <p:cNvSpPr>
            <a:spLocks noGrp="1"/>
          </p:cNvSpPr>
          <p:nvPr>
            <p:ph type="dt" sz="half" idx="10"/>
          </p:nvPr>
        </p:nvSpPr>
        <p:spPr/>
        <p:txBody>
          <a:bodyPr/>
          <a:lstStyle/>
          <a:p>
            <a:fld id="{BEB96130-5D25-5D41-A341-25E315F46BEE}" type="datetime1">
              <a:rPr lang="en-US" smtClean="0"/>
              <a:t>6/1/2023</a:t>
            </a:fld>
            <a:endParaRPr lang="x-none"/>
          </a:p>
        </p:txBody>
      </p:sp>
      <p:sp>
        <p:nvSpPr>
          <p:cNvPr id="8" name="Footer Placeholder 7">
            <a:extLst>
              <a:ext uri="{FF2B5EF4-FFF2-40B4-BE49-F238E27FC236}">
                <a16:creationId xmlns:a16="http://schemas.microsoft.com/office/drawing/2014/main" xmlns="" id="{F96EDFC3-1397-104E-B97C-8C9712750B1C}"/>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xmlns="" id="{9FE8CA0A-AA02-DA43-B459-6C8EBD0F2A2F}"/>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4255093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205AB-EE79-0346-9DC2-A7976E118ECE}"/>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xmlns="" id="{0FF7C036-9C8A-5142-BA7F-BCEC1DA0E3C1}"/>
              </a:ext>
            </a:extLst>
          </p:cNvPr>
          <p:cNvSpPr>
            <a:spLocks noGrp="1"/>
          </p:cNvSpPr>
          <p:nvPr>
            <p:ph type="dt" sz="half" idx="10"/>
          </p:nvPr>
        </p:nvSpPr>
        <p:spPr/>
        <p:txBody>
          <a:bodyPr/>
          <a:lstStyle/>
          <a:p>
            <a:fld id="{89D269BB-DB9D-4A48-9AF2-0C78458BC960}" type="datetime1">
              <a:rPr lang="en-US" smtClean="0"/>
              <a:t>6/1/2023</a:t>
            </a:fld>
            <a:endParaRPr lang="x-none"/>
          </a:p>
        </p:txBody>
      </p:sp>
      <p:sp>
        <p:nvSpPr>
          <p:cNvPr id="4" name="Footer Placeholder 3">
            <a:extLst>
              <a:ext uri="{FF2B5EF4-FFF2-40B4-BE49-F238E27FC236}">
                <a16:creationId xmlns:a16="http://schemas.microsoft.com/office/drawing/2014/main" xmlns="" id="{2EDDFC26-4E4B-BF40-88B5-DA3A3C7609BF}"/>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xmlns="" id="{964A6741-B718-024C-9FC0-544706348A1D}"/>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259441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72013-C278-4E48-978A-40BEBD71AD02}"/>
              </a:ext>
            </a:extLst>
          </p:cNvPr>
          <p:cNvSpPr>
            <a:spLocks noGrp="1"/>
          </p:cNvSpPr>
          <p:nvPr>
            <p:ph type="dt" sz="half" idx="10"/>
          </p:nvPr>
        </p:nvSpPr>
        <p:spPr/>
        <p:txBody>
          <a:bodyPr/>
          <a:lstStyle/>
          <a:p>
            <a:fld id="{6AC467E0-20B0-584B-903E-1FB790602DEB}" type="datetime1">
              <a:rPr lang="en-US" smtClean="0"/>
              <a:t>6/1/2023</a:t>
            </a:fld>
            <a:endParaRPr lang="x-none"/>
          </a:p>
        </p:txBody>
      </p:sp>
      <p:sp>
        <p:nvSpPr>
          <p:cNvPr id="3" name="Footer Placeholder 2">
            <a:extLst>
              <a:ext uri="{FF2B5EF4-FFF2-40B4-BE49-F238E27FC236}">
                <a16:creationId xmlns:a16="http://schemas.microsoft.com/office/drawing/2014/main" xmlns="" id="{CEDFE976-B637-2645-ACB4-CCA5CDB58647}"/>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xmlns="" id="{EAC24D8C-5CB7-8946-930F-F57468B03A8A}"/>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405727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5C2F1-3603-DF4F-8BEB-DAB3E23DEA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24222CC5-1964-6146-952E-F95D94DE6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xmlns="" id="{716CCC54-08BE-844E-931D-A0B10F0C4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86A764E-EEC4-6641-84C0-A544D87F62F9}"/>
              </a:ext>
            </a:extLst>
          </p:cNvPr>
          <p:cNvSpPr>
            <a:spLocks noGrp="1"/>
          </p:cNvSpPr>
          <p:nvPr>
            <p:ph type="dt" sz="half" idx="10"/>
          </p:nvPr>
        </p:nvSpPr>
        <p:spPr/>
        <p:txBody>
          <a:bodyPr/>
          <a:lstStyle/>
          <a:p>
            <a:fld id="{845AC320-50A7-0040-AB67-01E50D17969A}" type="datetime1">
              <a:rPr lang="en-US" smtClean="0"/>
              <a:t>6/1/2023</a:t>
            </a:fld>
            <a:endParaRPr lang="x-none"/>
          </a:p>
        </p:txBody>
      </p:sp>
      <p:sp>
        <p:nvSpPr>
          <p:cNvPr id="6" name="Footer Placeholder 5">
            <a:extLst>
              <a:ext uri="{FF2B5EF4-FFF2-40B4-BE49-F238E27FC236}">
                <a16:creationId xmlns:a16="http://schemas.microsoft.com/office/drawing/2014/main" xmlns="" id="{78E1AF93-456D-804A-BBCE-086A14BFD3C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7D897114-98D2-4841-B2BD-B8BFED9294C9}"/>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89268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2E210-63D5-7D49-98E2-80FFEF10DC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xmlns="" id="{192A513C-F1F8-4B47-AF22-2084B3B00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E9DA7214-453E-A945-BCD0-C4C8899E2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1F8B792-6E10-E04C-9575-0822B974E4C2}"/>
              </a:ext>
            </a:extLst>
          </p:cNvPr>
          <p:cNvSpPr>
            <a:spLocks noGrp="1"/>
          </p:cNvSpPr>
          <p:nvPr>
            <p:ph type="dt" sz="half" idx="10"/>
          </p:nvPr>
        </p:nvSpPr>
        <p:spPr/>
        <p:txBody>
          <a:bodyPr/>
          <a:lstStyle/>
          <a:p>
            <a:fld id="{47FC407D-BCFD-F241-A9F7-5E7DCCDA4986}" type="datetime1">
              <a:rPr lang="en-US" smtClean="0"/>
              <a:t>6/1/2023</a:t>
            </a:fld>
            <a:endParaRPr lang="x-none"/>
          </a:p>
        </p:txBody>
      </p:sp>
      <p:sp>
        <p:nvSpPr>
          <p:cNvPr id="6" name="Footer Placeholder 5">
            <a:extLst>
              <a:ext uri="{FF2B5EF4-FFF2-40B4-BE49-F238E27FC236}">
                <a16:creationId xmlns:a16="http://schemas.microsoft.com/office/drawing/2014/main" xmlns="" id="{752A26A4-8FE9-D64B-A78F-8A8776DCC5AC}"/>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4D5E3969-C11B-D14C-9C87-764ECD1369E9}"/>
              </a:ext>
            </a:extLst>
          </p:cNvPr>
          <p:cNvSpPr>
            <a:spLocks noGrp="1"/>
          </p:cNvSpPr>
          <p:nvPr>
            <p:ph type="sldNum" sz="quarter" idx="12"/>
          </p:nvPr>
        </p:nvSpPr>
        <p:spPr/>
        <p:txBody>
          <a:bodyPr/>
          <a:lstStyle/>
          <a:p>
            <a:fld id="{7DC47DA6-EE08-A94C-9BD5-ADBD9627C3EE}" type="slidenum">
              <a:rPr lang="x-none" smtClean="0"/>
              <a:t>‹#›</a:t>
            </a:fld>
            <a:endParaRPr lang="x-none"/>
          </a:p>
        </p:txBody>
      </p:sp>
    </p:spTree>
    <p:extLst>
      <p:ext uri="{BB962C8B-B14F-4D97-AF65-F5344CB8AC3E}">
        <p14:creationId xmlns:p14="http://schemas.microsoft.com/office/powerpoint/2010/main" val="3446503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2F80C60-D0A4-2648-8B23-703EB2C756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CE816D28-4951-2948-8EA7-536E3AEA7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C9AFFC2B-E3F9-DA4A-B258-271BB9867E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8CBDF-00B0-5643-8735-F17257F9D4F4}" type="datetime1">
              <a:rPr lang="en-US" smtClean="0"/>
              <a:t>6/1/2023</a:t>
            </a:fld>
            <a:endParaRPr lang="x-none"/>
          </a:p>
        </p:txBody>
      </p:sp>
      <p:sp>
        <p:nvSpPr>
          <p:cNvPr id="5" name="Footer Placeholder 4">
            <a:extLst>
              <a:ext uri="{FF2B5EF4-FFF2-40B4-BE49-F238E27FC236}">
                <a16:creationId xmlns:a16="http://schemas.microsoft.com/office/drawing/2014/main" xmlns="" id="{04CD1375-6EDD-1147-963D-8264F393EB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xmlns="" id="{EE6A698B-B8EA-114B-8643-97C931F0F5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47DA6-EE08-A94C-9BD5-ADBD9627C3EE}" type="slidenum">
              <a:rPr lang="x-none" smtClean="0"/>
              <a:t>‹#›</a:t>
            </a:fld>
            <a:endParaRPr lang="x-none"/>
          </a:p>
        </p:txBody>
      </p:sp>
    </p:spTree>
    <p:extLst>
      <p:ext uri="{BB962C8B-B14F-4D97-AF65-F5344CB8AC3E}">
        <p14:creationId xmlns:p14="http://schemas.microsoft.com/office/powerpoint/2010/main" val="4251932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ropbox.com/s/bwu543qsdy4s32i/Boundary-Unlearning-Code.zip?dl=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28.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18F5DC4-B1F8-4E02-85DA-0283158D23BE}"/>
              </a:ext>
            </a:extLst>
          </p:cNvPr>
          <p:cNvSpPr txBox="1">
            <a:spLocks/>
          </p:cNvSpPr>
          <p:nvPr/>
        </p:nvSpPr>
        <p:spPr>
          <a:xfrm>
            <a:off x="1" y="2089090"/>
            <a:ext cx="12191999" cy="162954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3600" dirty="0">
                <a:latin typeface="Apple Braille" pitchFamily="2" charset="0"/>
                <a:cs typeface="Times New Roman" panose="02020603050405020304" pitchFamily="18" charset="0"/>
              </a:rPr>
              <a:t>Boundary Unlearning: Rapid Forgetting of Deep Networks</a:t>
            </a:r>
          </a:p>
          <a:p>
            <a:pPr>
              <a:lnSpc>
                <a:spcPct val="150000"/>
              </a:lnSpc>
            </a:pPr>
            <a:r>
              <a:rPr lang="en-US" sz="3600" dirty="0">
                <a:latin typeface="Apple Braille" pitchFamily="2" charset="0"/>
                <a:cs typeface="Times New Roman" panose="02020603050405020304" pitchFamily="18" charset="0"/>
              </a:rPr>
              <a:t>via Shifting the Decision Boundary</a:t>
            </a:r>
            <a:endParaRPr lang="en-US" sz="3600" dirty="0">
              <a:latin typeface="Apple Braille" pitchFamily="2" charset="0"/>
              <a:ea typeface="微软雅黑" panose="020B0503020204020204" pitchFamily="34" charset="-122"/>
              <a:cs typeface="Times New Roman" panose="02020603050405020304" pitchFamily="18" charset="0"/>
            </a:endParaRPr>
          </a:p>
        </p:txBody>
      </p:sp>
      <p:sp>
        <p:nvSpPr>
          <p:cNvPr id="6" name="Subtitle 2">
            <a:extLst>
              <a:ext uri="{FF2B5EF4-FFF2-40B4-BE49-F238E27FC236}">
                <a16:creationId xmlns:a16="http://schemas.microsoft.com/office/drawing/2014/main" xmlns="" id="{3F665E40-87DF-4566-85D0-436BD718EC7C}"/>
              </a:ext>
            </a:extLst>
          </p:cNvPr>
          <p:cNvSpPr>
            <a:spLocks noGrp="1"/>
          </p:cNvSpPr>
          <p:nvPr>
            <p:ph type="subTitle" idx="1"/>
          </p:nvPr>
        </p:nvSpPr>
        <p:spPr>
          <a:xfrm>
            <a:off x="69272" y="4257566"/>
            <a:ext cx="12053456" cy="2085120"/>
          </a:xfrm>
        </p:spPr>
        <p:txBody>
          <a:bodyPr>
            <a:noAutofit/>
          </a:bodyPr>
          <a:lstStyle/>
          <a:p>
            <a:pPr>
              <a:lnSpc>
                <a:spcPct val="160000"/>
              </a:lnSpc>
            </a:pPr>
            <a:r>
              <a:rPr lang="en-US" sz="2000" b="1" dirty="0">
                <a:solidFill>
                  <a:srgbClr val="2C3A4A"/>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en-US" sz="2000" b="1" dirty="0">
                <a:solidFill>
                  <a:srgbClr val="2C3A4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rgbClr val="2C3A4A"/>
                </a:solidFill>
                <a:latin typeface="Times New Roman" panose="02020603050405020304" pitchFamily="18" charset="0"/>
                <a:ea typeface="微软雅黑" panose="020B0503020204020204" pitchFamily="34" charset="-122"/>
                <a:cs typeface="Times New Roman" panose="02020603050405020304" pitchFamily="18" charset="0"/>
              </a:rPr>
              <a:t>Chen</a:t>
            </a:r>
            <a:r>
              <a:rPr lang="en-US" altLang="zh-CN" sz="2000" dirty="0">
                <a:solidFill>
                  <a:srgbClr val="2C3A4A"/>
                </a:solidFill>
                <a:latin typeface="Times New Roman" panose="02020603050405020304" pitchFamily="18" charset="0"/>
                <a:ea typeface="微软雅黑" panose="020B0503020204020204" pitchFamily="34" charset="-122"/>
                <a:cs typeface="Times New Roman" panose="02020603050405020304" pitchFamily="18" charset="0"/>
              </a:rPr>
              <a:t>, Weizhuo Gao, Gaoyang Liu, Kai Peng, Chen Wang*,</a:t>
            </a:r>
          </a:p>
          <a:p>
            <a:pPr>
              <a:lnSpc>
                <a:spcPct val="160000"/>
              </a:lnSpc>
            </a:pPr>
            <a:r>
              <a:rPr lang="en-US" altLang="zh-CN" sz="2000" dirty="0">
                <a:solidFill>
                  <a:srgbClr val="2C3A4A"/>
                </a:solidFill>
                <a:latin typeface="Times New Roman" panose="02020603050405020304" pitchFamily="18" charset="0"/>
                <a:ea typeface="微软雅黑" panose="020B0503020204020204" pitchFamily="34" charset="-122"/>
                <a:cs typeface="Times New Roman" panose="02020603050405020304" pitchFamily="18" charset="0"/>
              </a:rPr>
              <a:t>﻿Hubei Key Laboratory of Smart Internet Technology, School of EIC,</a:t>
            </a:r>
          </a:p>
          <a:p>
            <a:r>
              <a:rPr lang="en-US" sz="2000" b="0" i="0" u="none" strike="noStrike" dirty="0">
                <a:solidFill>
                  <a:srgbClr val="E63C35"/>
                </a:solidFill>
                <a:effectLst/>
                <a:latin typeface="Arial" panose="020B0604020202020204" pitchFamily="34" charset="0"/>
              </a:rPr>
              <a:t>Huazhong University of Science and Technology</a:t>
            </a:r>
          </a:p>
          <a:p>
            <a:r>
              <a:rPr lang="en-US" sz="2000" dirty="0">
                <a:latin typeface="Apple Braille" pitchFamily="2" charset="0"/>
              </a:rPr>
              <a:t>Code is available on </a:t>
            </a:r>
            <a:r>
              <a:rPr lang="en-US" sz="2000" dirty="0">
                <a:hlinkClick r:id="rId3"/>
              </a:rPr>
              <a:t>https://www.dropbox.com/s/bwu543qsdy4s32i/Boundary-Unlearning-Code.zip?dl=0</a:t>
            </a:r>
            <a:endParaRPr lang="en-US" sz="2000" dirty="0"/>
          </a:p>
          <a:p>
            <a:pPr algn="l"/>
            <a:endParaRPr lang="en-US" sz="2000" dirty="0">
              <a:solidFill>
                <a:srgbClr val="E63C35"/>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Picture 12">
            <a:extLst>
              <a:ext uri="{FF2B5EF4-FFF2-40B4-BE49-F238E27FC236}">
                <a16:creationId xmlns:a16="http://schemas.microsoft.com/office/drawing/2014/main" xmlns="" id="{52209623-7F3B-DE44-AD48-8F4A72AE961A}"/>
              </a:ext>
            </a:extLst>
          </p:cNvPr>
          <p:cNvPicPr>
            <a:picLocks noChangeAspect="1"/>
          </p:cNvPicPr>
          <p:nvPr/>
        </p:nvPicPr>
        <p:blipFill>
          <a:blip r:embed="rId4"/>
          <a:stretch>
            <a:fillRect/>
          </a:stretch>
        </p:blipFill>
        <p:spPr>
          <a:xfrm>
            <a:off x="452664" y="356361"/>
            <a:ext cx="3797300" cy="1193800"/>
          </a:xfrm>
          <a:prstGeom prst="rect">
            <a:avLst/>
          </a:prstGeom>
        </p:spPr>
      </p:pic>
      <p:pic>
        <p:nvPicPr>
          <p:cNvPr id="15" name="Picture 14">
            <a:extLst>
              <a:ext uri="{FF2B5EF4-FFF2-40B4-BE49-F238E27FC236}">
                <a16:creationId xmlns:a16="http://schemas.microsoft.com/office/drawing/2014/main" xmlns="" id="{522E4805-023E-FE40-8A56-7FD406026760}"/>
              </a:ext>
            </a:extLst>
          </p:cNvPr>
          <p:cNvPicPr>
            <a:picLocks noChangeAspect="1"/>
          </p:cNvPicPr>
          <p:nvPr/>
        </p:nvPicPr>
        <p:blipFill>
          <a:blip r:embed="rId5"/>
          <a:stretch>
            <a:fillRect/>
          </a:stretch>
        </p:blipFill>
        <p:spPr>
          <a:xfrm>
            <a:off x="9923580" y="356361"/>
            <a:ext cx="1815756" cy="1225635"/>
          </a:xfrm>
          <a:prstGeom prst="rect">
            <a:avLst/>
          </a:prstGeom>
        </p:spPr>
      </p:pic>
    </p:spTree>
    <p:extLst>
      <p:ext uri="{BB962C8B-B14F-4D97-AF65-F5344CB8AC3E}">
        <p14:creationId xmlns:p14="http://schemas.microsoft.com/office/powerpoint/2010/main" val="190749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xmlns="" id="{F2A0090B-02AE-8A43-A864-8FF6B24A87F8}"/>
              </a:ext>
            </a:extLst>
          </p:cNvPr>
          <p:cNvCxnSpPr>
            <a:cxnSpLocks/>
          </p:cNvCxnSpPr>
          <p:nvPr/>
        </p:nvCxnSpPr>
        <p:spPr>
          <a:xfrm>
            <a:off x="7949517" y="3831184"/>
            <a:ext cx="0" cy="400767"/>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xmlns="" id="{837D60C4-47CB-EB45-B8FB-23A75B075A7B}"/>
              </a:ext>
            </a:extLst>
          </p:cNvPr>
          <p:cNvSpPr/>
          <p:nvPr/>
        </p:nvSpPr>
        <p:spPr>
          <a:xfrm rot="913693">
            <a:off x="1685393" y="4678569"/>
            <a:ext cx="1273693" cy="1943951"/>
          </a:xfrm>
          <a:prstGeom prst="ellipse">
            <a:avLst/>
          </a:prstGeom>
          <a:pattFill prst="wdUpDiag">
            <a:fgClr>
              <a:srgbClr val="BEBEBE"/>
            </a:fgClr>
            <a:bgClr>
              <a:schemeClr val="bg1"/>
            </a:bgClr>
          </a:patt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7" name="Oval 106">
            <a:extLst>
              <a:ext uri="{FF2B5EF4-FFF2-40B4-BE49-F238E27FC236}">
                <a16:creationId xmlns:a16="http://schemas.microsoft.com/office/drawing/2014/main" xmlns="" id="{B5A68874-C2E3-FC47-8388-97A064D1BFF2}"/>
              </a:ext>
            </a:extLst>
          </p:cNvPr>
          <p:cNvSpPr/>
          <p:nvPr/>
        </p:nvSpPr>
        <p:spPr>
          <a:xfrm rot="21178064">
            <a:off x="2196155" y="1843677"/>
            <a:ext cx="1173751" cy="2169857"/>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8" name="Oval 107">
            <a:extLst>
              <a:ext uri="{FF2B5EF4-FFF2-40B4-BE49-F238E27FC236}">
                <a16:creationId xmlns:a16="http://schemas.microsoft.com/office/drawing/2014/main" xmlns="" id="{DF85D454-F85B-A049-8A6A-967DDBDAC9F7}"/>
              </a:ext>
            </a:extLst>
          </p:cNvPr>
          <p:cNvSpPr/>
          <p:nvPr/>
        </p:nvSpPr>
        <p:spPr>
          <a:xfrm rot="17755276">
            <a:off x="3071470" y="3851462"/>
            <a:ext cx="1352887" cy="1939616"/>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9" name="Oval 108">
            <a:extLst>
              <a:ext uri="{FF2B5EF4-FFF2-40B4-BE49-F238E27FC236}">
                <a16:creationId xmlns:a16="http://schemas.microsoft.com/office/drawing/2014/main" xmlns="" id="{38364177-7727-584E-9EE1-8FDC1EC52D27}"/>
              </a:ext>
            </a:extLst>
          </p:cNvPr>
          <p:cNvSpPr/>
          <p:nvPr/>
        </p:nvSpPr>
        <p:spPr>
          <a:xfrm rot="5400000">
            <a:off x="975906" y="3273897"/>
            <a:ext cx="1273693" cy="1943951"/>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6" name="Oval 45">
            <a:extLst>
              <a:ext uri="{FF2B5EF4-FFF2-40B4-BE49-F238E27FC236}">
                <a16:creationId xmlns:a16="http://schemas.microsoft.com/office/drawing/2014/main" xmlns="" id="{8A87AEA5-3A2B-EE46-830F-3D351F8C25C9}"/>
              </a:ext>
            </a:extLst>
          </p:cNvPr>
          <p:cNvSpPr>
            <a:spLocks noChangeAspect="1"/>
          </p:cNvSpPr>
          <p:nvPr/>
        </p:nvSpPr>
        <p:spPr>
          <a:xfrm>
            <a:off x="2442725" y="253978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7" name="Oval 46">
            <a:extLst>
              <a:ext uri="{FF2B5EF4-FFF2-40B4-BE49-F238E27FC236}">
                <a16:creationId xmlns:a16="http://schemas.microsoft.com/office/drawing/2014/main" xmlns="" id="{5B41C873-E366-DF44-AA65-B1EBCA0E19EE}"/>
              </a:ext>
            </a:extLst>
          </p:cNvPr>
          <p:cNvSpPr>
            <a:spLocks noChangeAspect="1"/>
          </p:cNvSpPr>
          <p:nvPr/>
        </p:nvSpPr>
        <p:spPr>
          <a:xfrm>
            <a:off x="2866971" y="253978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8" name="Oval 47">
            <a:extLst>
              <a:ext uri="{FF2B5EF4-FFF2-40B4-BE49-F238E27FC236}">
                <a16:creationId xmlns:a16="http://schemas.microsoft.com/office/drawing/2014/main" xmlns="" id="{5D7E6650-0668-7444-A7FF-0D70F6679049}"/>
              </a:ext>
            </a:extLst>
          </p:cNvPr>
          <p:cNvSpPr>
            <a:spLocks noChangeAspect="1"/>
          </p:cNvSpPr>
          <p:nvPr/>
        </p:nvSpPr>
        <p:spPr>
          <a:xfrm>
            <a:off x="2370645" y="2900184"/>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9" name="Oval 48">
            <a:extLst>
              <a:ext uri="{FF2B5EF4-FFF2-40B4-BE49-F238E27FC236}">
                <a16:creationId xmlns:a16="http://schemas.microsoft.com/office/drawing/2014/main" xmlns="" id="{FAFDF366-A649-4D40-BED7-D9322A4A65CC}"/>
              </a:ext>
            </a:extLst>
          </p:cNvPr>
          <p:cNvSpPr>
            <a:spLocks noChangeAspect="1"/>
          </p:cNvSpPr>
          <p:nvPr/>
        </p:nvSpPr>
        <p:spPr>
          <a:xfrm>
            <a:off x="2731045" y="284663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0" name="Oval 49">
            <a:extLst>
              <a:ext uri="{FF2B5EF4-FFF2-40B4-BE49-F238E27FC236}">
                <a16:creationId xmlns:a16="http://schemas.microsoft.com/office/drawing/2014/main" xmlns="" id="{F703AB04-0008-7D45-B75B-0B7965C4C60E}"/>
              </a:ext>
            </a:extLst>
          </p:cNvPr>
          <p:cNvSpPr>
            <a:spLocks noChangeAspect="1"/>
          </p:cNvSpPr>
          <p:nvPr/>
        </p:nvSpPr>
        <p:spPr>
          <a:xfrm>
            <a:off x="3089393" y="288576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1" name="Oval 50">
            <a:extLst>
              <a:ext uri="{FF2B5EF4-FFF2-40B4-BE49-F238E27FC236}">
                <a16:creationId xmlns:a16="http://schemas.microsoft.com/office/drawing/2014/main" xmlns="" id="{B5BED6BF-19B7-EE45-9B07-A1A26B67E197}"/>
              </a:ext>
            </a:extLst>
          </p:cNvPr>
          <p:cNvSpPr>
            <a:spLocks noChangeAspect="1"/>
          </p:cNvSpPr>
          <p:nvPr/>
        </p:nvSpPr>
        <p:spPr>
          <a:xfrm>
            <a:off x="2619834" y="3176160"/>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2" name="Oval 51">
            <a:extLst>
              <a:ext uri="{FF2B5EF4-FFF2-40B4-BE49-F238E27FC236}">
                <a16:creationId xmlns:a16="http://schemas.microsoft.com/office/drawing/2014/main" xmlns="" id="{E1882E0B-DF5F-5E43-815D-077BC98383D1}"/>
              </a:ext>
            </a:extLst>
          </p:cNvPr>
          <p:cNvSpPr>
            <a:spLocks noChangeAspect="1"/>
          </p:cNvSpPr>
          <p:nvPr/>
        </p:nvSpPr>
        <p:spPr>
          <a:xfrm>
            <a:off x="3015250" y="3252355"/>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3" name="Oval 52">
            <a:extLst>
              <a:ext uri="{FF2B5EF4-FFF2-40B4-BE49-F238E27FC236}">
                <a16:creationId xmlns:a16="http://schemas.microsoft.com/office/drawing/2014/main" xmlns="" id="{B1A1D37D-97D9-034A-8E56-7C364D77A756}"/>
              </a:ext>
            </a:extLst>
          </p:cNvPr>
          <p:cNvSpPr>
            <a:spLocks noChangeAspect="1"/>
          </p:cNvSpPr>
          <p:nvPr/>
        </p:nvSpPr>
        <p:spPr>
          <a:xfrm>
            <a:off x="1149381" y="385372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4" name="Oval 53">
            <a:extLst>
              <a:ext uri="{FF2B5EF4-FFF2-40B4-BE49-F238E27FC236}">
                <a16:creationId xmlns:a16="http://schemas.microsoft.com/office/drawing/2014/main" xmlns="" id="{F2472821-90D8-1E42-9F0A-F02F37B2C4AA}"/>
              </a:ext>
            </a:extLst>
          </p:cNvPr>
          <p:cNvSpPr>
            <a:spLocks noChangeAspect="1"/>
          </p:cNvSpPr>
          <p:nvPr/>
        </p:nvSpPr>
        <p:spPr>
          <a:xfrm>
            <a:off x="1501542" y="3844943"/>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5" name="Oval 54">
            <a:extLst>
              <a:ext uri="{FF2B5EF4-FFF2-40B4-BE49-F238E27FC236}">
                <a16:creationId xmlns:a16="http://schemas.microsoft.com/office/drawing/2014/main" xmlns="" id="{A961F158-7F19-1045-A18B-25B1BDB0413C}"/>
              </a:ext>
            </a:extLst>
          </p:cNvPr>
          <p:cNvSpPr>
            <a:spLocks noChangeAspect="1"/>
          </p:cNvSpPr>
          <p:nvPr/>
        </p:nvSpPr>
        <p:spPr>
          <a:xfrm>
            <a:off x="1077300" y="4284138"/>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6" name="Oval 55">
            <a:extLst>
              <a:ext uri="{FF2B5EF4-FFF2-40B4-BE49-F238E27FC236}">
                <a16:creationId xmlns:a16="http://schemas.microsoft.com/office/drawing/2014/main" xmlns="" id="{B2D18EF0-B831-5E45-B0C6-B8CEE2768DFC}"/>
              </a:ext>
            </a:extLst>
          </p:cNvPr>
          <p:cNvSpPr>
            <a:spLocks noChangeAspect="1"/>
          </p:cNvSpPr>
          <p:nvPr/>
        </p:nvSpPr>
        <p:spPr>
          <a:xfrm>
            <a:off x="1412723" y="426865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7" name="Oval 56">
            <a:extLst>
              <a:ext uri="{FF2B5EF4-FFF2-40B4-BE49-F238E27FC236}">
                <a16:creationId xmlns:a16="http://schemas.microsoft.com/office/drawing/2014/main" xmlns="" id="{EE66400C-EF50-414F-A2B7-F4FCBC46549A}"/>
              </a:ext>
            </a:extLst>
          </p:cNvPr>
          <p:cNvSpPr>
            <a:spLocks noChangeAspect="1"/>
          </p:cNvSpPr>
          <p:nvPr/>
        </p:nvSpPr>
        <p:spPr>
          <a:xfrm>
            <a:off x="1816639" y="4040054"/>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8" name="Oval 57">
            <a:extLst>
              <a:ext uri="{FF2B5EF4-FFF2-40B4-BE49-F238E27FC236}">
                <a16:creationId xmlns:a16="http://schemas.microsoft.com/office/drawing/2014/main" xmlns="" id="{B178F56D-BE83-0A43-8828-1D5E41C1BBE0}"/>
              </a:ext>
            </a:extLst>
          </p:cNvPr>
          <p:cNvSpPr>
            <a:spLocks noChangeAspect="1"/>
          </p:cNvSpPr>
          <p:nvPr/>
        </p:nvSpPr>
        <p:spPr>
          <a:xfrm>
            <a:off x="1454181" y="463827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9" name="Oval 58">
            <a:extLst>
              <a:ext uri="{FF2B5EF4-FFF2-40B4-BE49-F238E27FC236}">
                <a16:creationId xmlns:a16="http://schemas.microsoft.com/office/drawing/2014/main" xmlns="" id="{21DD3C0A-9A22-1B42-A211-364BC9091AAF}"/>
              </a:ext>
            </a:extLst>
          </p:cNvPr>
          <p:cNvSpPr>
            <a:spLocks noChangeAspect="1"/>
          </p:cNvSpPr>
          <p:nvPr/>
        </p:nvSpPr>
        <p:spPr>
          <a:xfrm>
            <a:off x="1748146" y="4373771"/>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0" name="Oval 59">
            <a:extLst>
              <a:ext uri="{FF2B5EF4-FFF2-40B4-BE49-F238E27FC236}">
                <a16:creationId xmlns:a16="http://schemas.microsoft.com/office/drawing/2014/main" xmlns="" id="{2323A019-CDC6-BD4B-95F7-BE2A4B3A5776}"/>
              </a:ext>
            </a:extLst>
          </p:cNvPr>
          <p:cNvSpPr>
            <a:spLocks noChangeAspect="1"/>
          </p:cNvSpPr>
          <p:nvPr/>
        </p:nvSpPr>
        <p:spPr>
          <a:xfrm rot="16719962">
            <a:off x="3612385" y="456835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1" name="Oval 60">
            <a:extLst>
              <a:ext uri="{FF2B5EF4-FFF2-40B4-BE49-F238E27FC236}">
                <a16:creationId xmlns:a16="http://schemas.microsoft.com/office/drawing/2014/main" xmlns="" id="{54BE48C9-D530-784B-8C1D-93CA41FA1896}"/>
              </a:ext>
            </a:extLst>
          </p:cNvPr>
          <p:cNvSpPr>
            <a:spLocks noChangeAspect="1"/>
          </p:cNvSpPr>
          <p:nvPr/>
        </p:nvSpPr>
        <p:spPr>
          <a:xfrm rot="16719962">
            <a:off x="3933734" y="4821747"/>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2" name="Oval 61">
            <a:extLst>
              <a:ext uri="{FF2B5EF4-FFF2-40B4-BE49-F238E27FC236}">
                <a16:creationId xmlns:a16="http://schemas.microsoft.com/office/drawing/2014/main" xmlns="" id="{0014F79E-0713-FF48-A552-DF63A4CCA975}"/>
              </a:ext>
            </a:extLst>
          </p:cNvPr>
          <p:cNvSpPr>
            <a:spLocks noChangeAspect="1"/>
          </p:cNvSpPr>
          <p:nvPr/>
        </p:nvSpPr>
        <p:spPr>
          <a:xfrm rot="16719962">
            <a:off x="3217073" y="492875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3" name="Oval 62">
            <a:extLst>
              <a:ext uri="{FF2B5EF4-FFF2-40B4-BE49-F238E27FC236}">
                <a16:creationId xmlns:a16="http://schemas.microsoft.com/office/drawing/2014/main" xmlns="" id="{7764FCA0-5C79-D547-B243-9B36E81D6C32}"/>
              </a:ext>
            </a:extLst>
          </p:cNvPr>
          <p:cNvSpPr>
            <a:spLocks noChangeAspect="1"/>
          </p:cNvSpPr>
          <p:nvPr/>
        </p:nvSpPr>
        <p:spPr>
          <a:xfrm rot="16719962">
            <a:off x="3577473" y="4875205"/>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4" name="Oval 63">
            <a:extLst>
              <a:ext uri="{FF2B5EF4-FFF2-40B4-BE49-F238E27FC236}">
                <a16:creationId xmlns:a16="http://schemas.microsoft.com/office/drawing/2014/main" xmlns="" id="{608E857C-5AB2-0B4A-9B41-4317450D643D}"/>
              </a:ext>
            </a:extLst>
          </p:cNvPr>
          <p:cNvSpPr>
            <a:spLocks noChangeAspect="1"/>
          </p:cNvSpPr>
          <p:nvPr/>
        </p:nvSpPr>
        <p:spPr>
          <a:xfrm rot="16719962">
            <a:off x="4113007" y="4509694"/>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5" name="Oval 64">
            <a:extLst>
              <a:ext uri="{FF2B5EF4-FFF2-40B4-BE49-F238E27FC236}">
                <a16:creationId xmlns:a16="http://schemas.microsoft.com/office/drawing/2014/main" xmlns="" id="{1B0760B1-5440-DF47-83F7-E915F0ADFDB0}"/>
              </a:ext>
            </a:extLst>
          </p:cNvPr>
          <p:cNvSpPr>
            <a:spLocks noChangeAspect="1"/>
          </p:cNvSpPr>
          <p:nvPr/>
        </p:nvSpPr>
        <p:spPr>
          <a:xfrm rot="16719962">
            <a:off x="3466262" y="5204728"/>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6" name="Oval 65">
            <a:extLst>
              <a:ext uri="{FF2B5EF4-FFF2-40B4-BE49-F238E27FC236}">
                <a16:creationId xmlns:a16="http://schemas.microsoft.com/office/drawing/2014/main" xmlns="" id="{D1BC4A5B-8465-074B-8918-C3BC05ABDE17}"/>
              </a:ext>
            </a:extLst>
          </p:cNvPr>
          <p:cNvSpPr>
            <a:spLocks noChangeAspect="1"/>
          </p:cNvSpPr>
          <p:nvPr/>
        </p:nvSpPr>
        <p:spPr>
          <a:xfrm rot="16719962">
            <a:off x="3859610" y="5155370"/>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7" name="Triangle 66">
            <a:extLst>
              <a:ext uri="{FF2B5EF4-FFF2-40B4-BE49-F238E27FC236}">
                <a16:creationId xmlns:a16="http://schemas.microsoft.com/office/drawing/2014/main" xmlns="" id="{FACC9463-F878-CA4D-BDC4-5ABCB8FF3ED2}"/>
              </a:ext>
            </a:extLst>
          </p:cNvPr>
          <p:cNvSpPr>
            <a:spLocks noChangeAspect="1"/>
          </p:cNvSpPr>
          <p:nvPr/>
        </p:nvSpPr>
        <p:spPr>
          <a:xfrm>
            <a:off x="2600971" y="3689953"/>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8" name="Triangle 67">
            <a:extLst>
              <a:ext uri="{FF2B5EF4-FFF2-40B4-BE49-F238E27FC236}">
                <a16:creationId xmlns:a16="http://schemas.microsoft.com/office/drawing/2014/main" xmlns="" id="{EDB6F357-4477-FE43-880C-F4AC1F842477}"/>
              </a:ext>
            </a:extLst>
          </p:cNvPr>
          <p:cNvSpPr>
            <a:spLocks noChangeAspect="1"/>
          </p:cNvSpPr>
          <p:nvPr/>
        </p:nvSpPr>
        <p:spPr>
          <a:xfrm>
            <a:off x="3007012" y="378156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Triangle 68">
            <a:extLst>
              <a:ext uri="{FF2B5EF4-FFF2-40B4-BE49-F238E27FC236}">
                <a16:creationId xmlns:a16="http://schemas.microsoft.com/office/drawing/2014/main" xmlns="" id="{7AC18297-C150-1143-AB7B-2BD74F92FEEB}"/>
              </a:ext>
            </a:extLst>
          </p:cNvPr>
          <p:cNvSpPr>
            <a:spLocks noChangeAspect="1"/>
          </p:cNvSpPr>
          <p:nvPr/>
        </p:nvSpPr>
        <p:spPr>
          <a:xfrm>
            <a:off x="2396717" y="4193529"/>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0" name="Triangle 69">
            <a:extLst>
              <a:ext uri="{FF2B5EF4-FFF2-40B4-BE49-F238E27FC236}">
                <a16:creationId xmlns:a16="http://schemas.microsoft.com/office/drawing/2014/main" xmlns="" id="{9644D19E-2DE5-E54D-9E8E-DD34CB103D63}"/>
              </a:ext>
            </a:extLst>
          </p:cNvPr>
          <p:cNvSpPr>
            <a:spLocks noChangeAspect="1"/>
          </p:cNvSpPr>
          <p:nvPr/>
        </p:nvSpPr>
        <p:spPr>
          <a:xfrm>
            <a:off x="2783031" y="4569414"/>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1" name="Triangle 70">
            <a:extLst>
              <a:ext uri="{FF2B5EF4-FFF2-40B4-BE49-F238E27FC236}">
                <a16:creationId xmlns:a16="http://schemas.microsoft.com/office/drawing/2014/main" xmlns="" id="{4D4060E7-FE85-0D4F-84C1-A04806BF51FE}"/>
              </a:ext>
            </a:extLst>
          </p:cNvPr>
          <p:cNvSpPr>
            <a:spLocks noChangeAspect="1"/>
          </p:cNvSpPr>
          <p:nvPr/>
        </p:nvSpPr>
        <p:spPr>
          <a:xfrm>
            <a:off x="2997455" y="426256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extBox 1">
            <a:extLst>
              <a:ext uri="{FF2B5EF4-FFF2-40B4-BE49-F238E27FC236}">
                <a16:creationId xmlns:a16="http://schemas.microsoft.com/office/drawing/2014/main" xmlns="" id="{3C73497E-86C4-FF46-B6DA-8DD3364949D2}"/>
              </a:ext>
            </a:extLst>
          </p:cNvPr>
          <p:cNvSpPr txBox="1"/>
          <p:nvPr/>
        </p:nvSpPr>
        <p:spPr>
          <a:xfrm>
            <a:off x="273908" y="1172353"/>
            <a:ext cx="11644184" cy="684803"/>
          </a:xfrm>
          <a:prstGeom prst="rect">
            <a:avLst/>
          </a:prstGeom>
          <a:noFill/>
        </p:spPr>
        <p:txBody>
          <a:bodyPr wrap="square"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how</a:t>
            </a:r>
            <a:r>
              <a:rPr lang="x-none" sz="2800" dirty="0">
                <a:latin typeface="Times New Roman" panose="02020603050405020304" pitchFamily="18" charset="0"/>
                <a:cs typeface="Times New Roman" panose="02020603050405020304" pitchFamily="18" charset="0"/>
              </a:rPr>
              <a:t> to shift the boundary &amp;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which direction to shift?</a:t>
            </a:r>
            <a:r>
              <a:rPr lang="zh-CN" altLang="en-US" sz="2800" dirty="0">
                <a:latin typeface="Times New Roman" panose="02020603050405020304" pitchFamily="18" charset="0"/>
                <a:cs typeface="Times New Roman" panose="02020603050405020304" pitchFamily="18" charset="0"/>
              </a:rPr>
              <a:t>  ⇒</a:t>
            </a:r>
            <a:r>
              <a:rPr lang="x-none"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 </a:t>
            </a:r>
            <a:r>
              <a:rPr lang="en-US" altLang="zh-CN" sz="2800" dirty="0">
                <a:solidFill>
                  <a:srgbClr val="D35128"/>
                </a:solidFill>
                <a:latin typeface="Times New Roman" panose="02020603050405020304" pitchFamily="18" charset="0"/>
                <a:cs typeface="Times New Roman" panose="02020603050405020304" pitchFamily="18" charset="0"/>
              </a:rPr>
              <a:t>Boundary</a:t>
            </a:r>
            <a:r>
              <a:rPr lang="zh-CN" altLang="en-US" sz="2800" dirty="0">
                <a:solidFill>
                  <a:srgbClr val="D35128"/>
                </a:solidFill>
                <a:latin typeface="Times New Roman" panose="02020603050405020304" pitchFamily="18" charset="0"/>
                <a:cs typeface="Times New Roman" panose="02020603050405020304" pitchFamily="18" charset="0"/>
              </a:rPr>
              <a:t> </a:t>
            </a:r>
            <a:r>
              <a:rPr lang="en-US" altLang="zh-CN" sz="2800" dirty="0">
                <a:solidFill>
                  <a:srgbClr val="D35128"/>
                </a:solidFill>
                <a:latin typeface="Times New Roman" panose="02020603050405020304" pitchFamily="18" charset="0"/>
                <a:cs typeface="Times New Roman" panose="02020603050405020304" pitchFamily="18" charset="0"/>
              </a:rPr>
              <a:t>Expanding</a:t>
            </a:r>
            <a:endParaRPr lang="x-none" sz="2800" dirty="0">
              <a:solidFill>
                <a:srgbClr val="D35128"/>
              </a:solidFill>
              <a:latin typeface="Microsoft Tai Le" panose="020B0502040204020203" pitchFamily="34" charset="0"/>
              <a:cs typeface="Microsoft Tai Le" panose="020B0502040204020203" pitchFamily="34" charset="0"/>
            </a:endParaRPr>
          </a:p>
        </p:txBody>
      </p:sp>
      <p:sp>
        <p:nvSpPr>
          <p:cNvPr id="9" name="TextBox 8">
            <a:extLst>
              <a:ext uri="{FF2B5EF4-FFF2-40B4-BE49-F238E27FC236}">
                <a16:creationId xmlns:a16="http://schemas.microsoft.com/office/drawing/2014/main" xmlns="" id="{D9E09F7E-A5DE-0144-B267-51EC2AA396E4}"/>
              </a:ext>
            </a:extLst>
          </p:cNvPr>
          <p:cNvSpPr txBox="1"/>
          <p:nvPr/>
        </p:nvSpPr>
        <p:spPr>
          <a:xfrm>
            <a:off x="2482202" y="6349685"/>
            <a:ext cx="107978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a:t>
            </a:r>
            <a:r>
              <a:rPr lang="x-none" dirty="0">
                <a:latin typeface="Times New Roman" panose="02020603050405020304" pitchFamily="18" charset="0"/>
                <a:cs typeface="Times New Roman" panose="02020603050405020304" pitchFamily="18" charset="0"/>
              </a:rPr>
              <a:t>ew area</a:t>
            </a:r>
          </a:p>
        </p:txBody>
      </p:sp>
      <p:cxnSp>
        <p:nvCxnSpPr>
          <p:cNvPr id="11" name="Straight Arrow Connector 10">
            <a:extLst>
              <a:ext uri="{FF2B5EF4-FFF2-40B4-BE49-F238E27FC236}">
                <a16:creationId xmlns:a16="http://schemas.microsoft.com/office/drawing/2014/main" xmlns="" id="{F544206D-02B9-7542-928B-4F17FCD6198F}"/>
              </a:ext>
            </a:extLst>
          </p:cNvPr>
          <p:cNvCxnSpPr>
            <a:cxnSpLocks/>
          </p:cNvCxnSpPr>
          <p:nvPr/>
        </p:nvCxnSpPr>
        <p:spPr>
          <a:xfrm>
            <a:off x="6561442" y="4224542"/>
            <a:ext cx="3744097" cy="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692B17C5-65B4-DF4F-80B4-802BF41192ED}"/>
              </a:ext>
            </a:extLst>
          </p:cNvPr>
          <p:cNvCxnSpPr/>
          <p:nvPr/>
        </p:nvCxnSpPr>
        <p:spPr>
          <a:xfrm>
            <a:off x="7636480" y="3871603"/>
            <a:ext cx="0" cy="353101"/>
          </a:xfrm>
          <a:prstGeom prst="line">
            <a:avLst/>
          </a:prstGeom>
          <a:ln w="19050">
            <a:solidFill>
              <a:srgbClr val="D45027"/>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4CD93762-1B41-294F-9226-C670C86A22A5}"/>
              </a:ext>
            </a:extLst>
          </p:cNvPr>
          <p:cNvCxnSpPr>
            <a:cxnSpLocks/>
          </p:cNvCxnSpPr>
          <p:nvPr/>
        </p:nvCxnSpPr>
        <p:spPr>
          <a:xfrm>
            <a:off x="7949517" y="2735284"/>
            <a:ext cx="0" cy="1490914"/>
          </a:xfrm>
          <a:prstGeom prst="line">
            <a:avLst/>
          </a:prstGeom>
          <a:ln w="19050">
            <a:solidFill>
              <a:srgbClr val="FF000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66C393EF-F0E4-6A41-9700-41C24A382F6B}"/>
              </a:ext>
            </a:extLst>
          </p:cNvPr>
          <p:cNvCxnSpPr>
            <a:cxnSpLocks/>
          </p:cNvCxnSpPr>
          <p:nvPr/>
        </p:nvCxnSpPr>
        <p:spPr>
          <a:xfrm>
            <a:off x="8250198" y="3568254"/>
            <a:ext cx="0" cy="656450"/>
          </a:xfrm>
          <a:prstGeom prst="line">
            <a:avLst/>
          </a:prstGeom>
          <a:ln w="19050">
            <a:solidFill>
              <a:srgbClr val="0190F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F447BA9A-1089-6E43-97DA-AB53DBA9B94F}"/>
              </a:ext>
            </a:extLst>
          </p:cNvPr>
          <p:cNvCxnSpPr>
            <a:cxnSpLocks/>
          </p:cNvCxnSpPr>
          <p:nvPr/>
        </p:nvCxnSpPr>
        <p:spPr>
          <a:xfrm>
            <a:off x="8533419" y="3821245"/>
            <a:ext cx="0" cy="400767"/>
          </a:xfrm>
          <a:prstGeom prst="line">
            <a:avLst/>
          </a:prstGeom>
          <a:ln w="19050">
            <a:solidFill>
              <a:srgbClr val="008F00"/>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xmlns="" id="{24BD170B-C834-2844-B61A-5219E18C74D3}"/>
              </a:ext>
            </a:extLst>
          </p:cNvPr>
          <p:cNvSpPr/>
          <p:nvPr/>
        </p:nvSpPr>
        <p:spPr>
          <a:xfrm>
            <a:off x="7216350" y="2534594"/>
            <a:ext cx="2075935" cy="1608465"/>
          </a:xfrm>
          <a:custGeom>
            <a:avLst/>
            <a:gdLst>
              <a:gd name="connsiteX0" fmla="*/ 0 w 2075935"/>
              <a:gd name="connsiteY0" fmla="*/ 1521968 h 1608465"/>
              <a:gd name="connsiteX1" fmla="*/ 444843 w 2075935"/>
              <a:gd name="connsiteY1" fmla="*/ 805276 h 1608465"/>
              <a:gd name="connsiteX2" fmla="*/ 741405 w 2075935"/>
              <a:gd name="connsiteY2" fmla="*/ 2087 h 1608465"/>
              <a:gd name="connsiteX3" fmla="*/ 1075038 w 2075935"/>
              <a:gd name="connsiteY3" fmla="*/ 595211 h 1608465"/>
              <a:gd name="connsiteX4" fmla="*/ 1507524 w 2075935"/>
              <a:gd name="connsiteY4" fmla="*/ 1287189 h 1608465"/>
              <a:gd name="connsiteX5" fmla="*/ 2075935 w 2075935"/>
              <a:gd name="connsiteY5" fmla="*/ 1608465 h 1608465"/>
              <a:gd name="connsiteX6" fmla="*/ 2075935 w 2075935"/>
              <a:gd name="connsiteY6" fmla="*/ 1608465 h 1608465"/>
              <a:gd name="connsiteX7" fmla="*/ 2075935 w 2075935"/>
              <a:gd name="connsiteY7" fmla="*/ 1608465 h 1608465"/>
              <a:gd name="connsiteX8" fmla="*/ 2075935 w 2075935"/>
              <a:gd name="connsiteY8" fmla="*/ 1608465 h 160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935" h="1608465">
                <a:moveTo>
                  <a:pt x="0" y="1521968"/>
                </a:moveTo>
                <a:cubicBezTo>
                  <a:pt x="160638" y="1290278"/>
                  <a:pt x="321276" y="1058589"/>
                  <a:pt x="444843" y="805276"/>
                </a:cubicBezTo>
                <a:cubicBezTo>
                  <a:pt x="568411" y="551962"/>
                  <a:pt x="636373" y="37098"/>
                  <a:pt x="741405" y="2087"/>
                </a:cubicBezTo>
                <a:cubicBezTo>
                  <a:pt x="846438" y="-32924"/>
                  <a:pt x="947352" y="381027"/>
                  <a:pt x="1075038" y="595211"/>
                </a:cubicBezTo>
                <a:cubicBezTo>
                  <a:pt x="1202724" y="809395"/>
                  <a:pt x="1340708" y="1118313"/>
                  <a:pt x="1507524" y="1287189"/>
                </a:cubicBezTo>
                <a:cubicBezTo>
                  <a:pt x="1674340" y="1456065"/>
                  <a:pt x="2075935" y="1608465"/>
                  <a:pt x="2075935" y="1608465"/>
                </a:cubicBezTo>
                <a:lnTo>
                  <a:pt x="2075935" y="1608465"/>
                </a:lnTo>
                <a:lnTo>
                  <a:pt x="2075935" y="1608465"/>
                </a:lnTo>
                <a:lnTo>
                  <a:pt x="2075935" y="1608465"/>
                </a:lnTo>
              </a:path>
            </a:pathLst>
          </a:custGeom>
          <a:no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Freeform 24">
            <a:extLst>
              <a:ext uri="{FF2B5EF4-FFF2-40B4-BE49-F238E27FC236}">
                <a16:creationId xmlns:a16="http://schemas.microsoft.com/office/drawing/2014/main" xmlns="" id="{3A95E3D9-AC95-504D-95B0-B55925A0348E}"/>
              </a:ext>
            </a:extLst>
          </p:cNvPr>
          <p:cNvSpPr/>
          <p:nvPr/>
        </p:nvSpPr>
        <p:spPr>
          <a:xfrm>
            <a:off x="6573799" y="3482422"/>
            <a:ext cx="3163329" cy="592852"/>
          </a:xfrm>
          <a:custGeom>
            <a:avLst/>
            <a:gdLst>
              <a:gd name="connsiteX0" fmla="*/ 0 w 3163329"/>
              <a:gd name="connsiteY0" fmla="*/ 537069 h 592852"/>
              <a:gd name="connsiteX1" fmla="*/ 469556 w 3163329"/>
              <a:gd name="connsiteY1" fmla="*/ 450572 h 592852"/>
              <a:gd name="connsiteX2" fmla="*/ 1062681 w 3163329"/>
              <a:gd name="connsiteY2" fmla="*/ 178724 h 592852"/>
              <a:gd name="connsiteX3" fmla="*/ 1692875 w 3163329"/>
              <a:gd name="connsiteY3" fmla="*/ 5729 h 592852"/>
              <a:gd name="connsiteX4" fmla="*/ 2199502 w 3163329"/>
              <a:gd name="connsiteY4" fmla="*/ 388788 h 592852"/>
              <a:gd name="connsiteX5" fmla="*/ 2743200 w 3163329"/>
              <a:gd name="connsiteY5" fmla="*/ 574140 h 592852"/>
              <a:gd name="connsiteX6" fmla="*/ 3163329 w 3163329"/>
              <a:gd name="connsiteY6" fmla="*/ 586496 h 592852"/>
              <a:gd name="connsiteX7" fmla="*/ 3163329 w 3163329"/>
              <a:gd name="connsiteY7" fmla="*/ 586496 h 59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3329" h="592852">
                <a:moveTo>
                  <a:pt x="0" y="537069"/>
                </a:moveTo>
                <a:cubicBezTo>
                  <a:pt x="146221" y="523682"/>
                  <a:pt x="292443" y="510296"/>
                  <a:pt x="469556" y="450572"/>
                </a:cubicBezTo>
                <a:cubicBezTo>
                  <a:pt x="646670" y="390848"/>
                  <a:pt x="858795" y="252864"/>
                  <a:pt x="1062681" y="178724"/>
                </a:cubicBezTo>
                <a:cubicBezTo>
                  <a:pt x="1266568" y="104583"/>
                  <a:pt x="1503405" y="-29282"/>
                  <a:pt x="1692875" y="5729"/>
                </a:cubicBezTo>
                <a:cubicBezTo>
                  <a:pt x="1882345" y="40740"/>
                  <a:pt x="2024448" y="294053"/>
                  <a:pt x="2199502" y="388788"/>
                </a:cubicBezTo>
                <a:cubicBezTo>
                  <a:pt x="2374556" y="483523"/>
                  <a:pt x="2582562" y="541189"/>
                  <a:pt x="2743200" y="574140"/>
                </a:cubicBezTo>
                <a:cubicBezTo>
                  <a:pt x="2903838" y="607091"/>
                  <a:pt x="3163329" y="586496"/>
                  <a:pt x="3163329" y="586496"/>
                </a:cubicBezTo>
                <a:lnTo>
                  <a:pt x="3163329" y="586496"/>
                </a:lnTo>
              </a:path>
            </a:pathLst>
          </a:custGeom>
          <a:noFill/>
          <a:ln w="254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TextBox 25">
            <a:extLst>
              <a:ext uri="{FF2B5EF4-FFF2-40B4-BE49-F238E27FC236}">
                <a16:creationId xmlns:a16="http://schemas.microsoft.com/office/drawing/2014/main" xmlns="" id="{A5626BFC-4F2E-324B-89C5-1EE19B9DE413}"/>
              </a:ext>
            </a:extLst>
          </p:cNvPr>
          <p:cNvSpPr txBox="1"/>
          <p:nvPr/>
        </p:nvSpPr>
        <p:spPr>
          <a:xfrm>
            <a:off x="8985163" y="1684910"/>
            <a:ext cx="2278188" cy="461665"/>
          </a:xfrm>
          <a:prstGeom prst="rect">
            <a:avLst/>
          </a:prstGeom>
          <a:noFill/>
        </p:spPr>
        <p:txBody>
          <a:bodyPr wrap="none" rtlCol="0">
            <a:spAutoFit/>
          </a:bodyPr>
          <a:lstStyle/>
          <a:p>
            <a:r>
              <a:rPr lang="en-US" sz="2400" dirty="0">
                <a:solidFill>
                  <a:srgbClr val="0196FF"/>
                </a:solidFill>
                <a:latin typeface="Times New Roman" panose="02020603050405020304" pitchFamily="18" charset="0"/>
                <a:cs typeface="Times New Roman" panose="02020603050405020304" pitchFamily="18" charset="0"/>
              </a:rPr>
              <a:t>speed-up version</a:t>
            </a:r>
            <a:endParaRPr lang="x-none" sz="2400" dirty="0">
              <a:solidFill>
                <a:srgbClr val="0196FF"/>
              </a:solidFill>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xmlns="" id="{67250E8A-EC90-6B42-B4CE-725554BFD918}"/>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44" name="TextBox 43">
            <a:extLst>
              <a:ext uri="{FF2B5EF4-FFF2-40B4-BE49-F238E27FC236}">
                <a16:creationId xmlns:a16="http://schemas.microsoft.com/office/drawing/2014/main" xmlns="" id="{F2A4F88B-4386-9747-A70C-8CE339949E57}"/>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Our approach</a:t>
            </a:r>
          </a:p>
        </p:txBody>
      </p:sp>
      <p:pic>
        <p:nvPicPr>
          <p:cNvPr id="3" name="Picture 2">
            <a:extLst>
              <a:ext uri="{FF2B5EF4-FFF2-40B4-BE49-F238E27FC236}">
                <a16:creationId xmlns:a16="http://schemas.microsoft.com/office/drawing/2014/main" xmlns="" id="{8F42B077-981E-5941-8197-D19108E19FE3}"/>
              </a:ext>
            </a:extLst>
          </p:cNvPr>
          <p:cNvPicPr>
            <a:picLocks noChangeAspect="1"/>
          </p:cNvPicPr>
          <p:nvPr/>
        </p:nvPicPr>
        <p:blipFill>
          <a:blip r:embed="rId3"/>
          <a:stretch>
            <a:fillRect/>
          </a:stretch>
        </p:blipFill>
        <p:spPr>
          <a:xfrm>
            <a:off x="5819224" y="5132170"/>
            <a:ext cx="5778500" cy="1066800"/>
          </a:xfrm>
          <a:prstGeom prst="rect">
            <a:avLst/>
          </a:prstGeom>
        </p:spPr>
      </p:pic>
      <p:sp>
        <p:nvSpPr>
          <p:cNvPr id="7" name="Slide Number Placeholder 6">
            <a:extLst>
              <a:ext uri="{FF2B5EF4-FFF2-40B4-BE49-F238E27FC236}">
                <a16:creationId xmlns:a16="http://schemas.microsoft.com/office/drawing/2014/main" xmlns="" id="{BA3B8608-CB70-5149-AA0C-55E98EC637AB}"/>
              </a:ext>
            </a:extLst>
          </p:cNvPr>
          <p:cNvSpPr>
            <a:spLocks noGrp="1"/>
          </p:cNvSpPr>
          <p:nvPr>
            <p:ph type="sldNum" sz="quarter" idx="12"/>
          </p:nvPr>
        </p:nvSpPr>
        <p:spPr/>
        <p:txBody>
          <a:bodyPr/>
          <a:lstStyle/>
          <a:p>
            <a:fld id="{7DC47DA6-EE08-A94C-9BD5-ADBD9627C3EE}" type="slidenum">
              <a:rPr lang="x-none" smtClean="0"/>
              <a:t>10</a:t>
            </a:fld>
            <a:endParaRPr lang="x-none"/>
          </a:p>
        </p:txBody>
      </p:sp>
    </p:spTree>
    <p:extLst>
      <p:ext uri="{BB962C8B-B14F-4D97-AF65-F5344CB8AC3E}">
        <p14:creationId xmlns:p14="http://schemas.microsoft.com/office/powerpoint/2010/main" val="8016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1615 0.0669 -0.0323 0.1338 -0.03972 0.16574 C -0.04714 0.19746 -0.04597 0.19421 -0.0448 0.19097 " pathEditMode="relative" ptsTypes="AAA">
                                      <p:cBhvr>
                                        <p:cTn id="6" dur="2000" fill="hold"/>
                                        <p:tgtEl>
                                          <p:spTgt spid="6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C -0.01615 0.0669 -0.0323 0.1338 -0.03972 0.16574 C -0.04714 0.19746 -0.04597 0.19421 -0.0448 0.19097 " pathEditMode="relative" ptsTypes="AAA">
                                      <p:cBhvr>
                                        <p:cTn id="8" dur="2000" fill="hold"/>
                                        <p:tgtEl>
                                          <p:spTgt spid="68"/>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C -0.01615 0.0669 -0.0323 0.1338 -0.03972 0.16574 C -0.04714 0.19746 -0.04597 0.19421 -0.0448 0.19097 " pathEditMode="relative" ptsTypes="AAA">
                                      <p:cBhvr>
                                        <p:cTn id="10" dur="2000" fill="hold"/>
                                        <p:tgtEl>
                                          <p:spTgt spid="71"/>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C -0.01615 0.0669 -0.0323 0.1338 -0.03972 0.16574 C -0.04714 0.19746 -0.04597 0.19421 -0.0448 0.19097 " pathEditMode="relative" ptsTypes="AAA">
                                      <p:cBhvr>
                                        <p:cTn id="12" dur="2000" fill="hold"/>
                                        <p:tgtEl>
                                          <p:spTgt spid="6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C -0.01615 0.0669 -0.0323 0.1338 -0.03972 0.16574 C -0.04714 0.19746 -0.04597 0.19421 -0.0448 0.19097 " pathEditMode="relative" ptsTypes="AAA">
                                      <p:cBhvr>
                                        <p:cTn id="14" dur="2000" fill="hold"/>
                                        <p:tgtEl>
                                          <p:spTgt spid="7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linds(horizontal)">
                                      <p:cBhvr>
                                        <p:cTn id="19" dur="500"/>
                                        <p:tgtEl>
                                          <p:spTgt spid="3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checkerboard(across)">
                                      <p:cBhvr>
                                        <p:cTn id="27" dur="500"/>
                                        <p:tgtEl>
                                          <p:spTgt spid="107"/>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checkerboard(across)">
                                      <p:cBhvr>
                                        <p:cTn id="30" dur="500"/>
                                        <p:tgtEl>
                                          <p:spTgt spid="108"/>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animEffect transition="in" filter="checkerboard(across)">
                                      <p:cBhvr>
                                        <p:cTn id="33" dur="500"/>
                                        <p:tgtEl>
                                          <p:spTgt spid="10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blinds(horizontal)">
                                      <p:cBhvr>
                                        <p:cTn id="38" dur="500"/>
                                        <p:tgtEl>
                                          <p:spTgt spid="76"/>
                                        </p:tgtEl>
                                      </p:cBhvr>
                                    </p:animEffect>
                                  </p:childTnLst>
                                </p:cTn>
                              </p:par>
                              <p:par>
                                <p:cTn id="39" presetID="3" presetClass="entr" presetSubtype="1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par>
                                <p:cTn id="42" presetID="3" presetClass="entr" presetSubtype="1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par>
                                <p:cTn id="45" presetID="3" presetClass="entr" presetSubtype="1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blinds(horizontal)">
                                      <p:cBhvr>
                                        <p:cTn id="47" dur="500"/>
                                        <p:tgtEl>
                                          <p:spTgt spid="79"/>
                                        </p:tgtEl>
                                      </p:cBhvr>
                                    </p:animEffect>
                                  </p:childTnLst>
                                </p:cTn>
                              </p:par>
                              <p:par>
                                <p:cTn id="48" presetID="3" presetClass="entr" presetSubtype="10"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blinds(horizontal)">
                                      <p:cBhvr>
                                        <p:cTn id="50" dur="500"/>
                                        <p:tgtEl>
                                          <p:spTgt spid="77"/>
                                        </p:tgtEl>
                                      </p:cBhvr>
                                    </p:animEffect>
                                  </p:childTnLst>
                                </p:cTn>
                              </p:par>
                              <p:par>
                                <p:cTn id="51" presetID="3" presetClass="entr" presetSubtype="1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blinds(horizontal)">
                                      <p:cBhvr>
                                        <p:cTn id="53" dur="500"/>
                                        <p:tgtEl>
                                          <p:spTgt spid="7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linds(horizontal)">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3.33333E-6 2.59259E-6 L 0.07422 0.00046 " pathEditMode="relative" rAng="0" ptsTypes="AA">
                                      <p:cBhvr>
                                        <p:cTn id="60" dur="2000" fill="hold"/>
                                        <p:tgtEl>
                                          <p:spTgt spid="76"/>
                                        </p:tgtEl>
                                        <p:attrNameLst>
                                          <p:attrName>ppt_x</p:attrName>
                                          <p:attrName>ppt_y</p:attrName>
                                        </p:attrNameLst>
                                      </p:cBhvr>
                                      <p:rCtr x="3711" y="23"/>
                                    </p:animMotion>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linds(horizontal)">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07" grpId="0" animBg="1"/>
      <p:bldP spid="108" grpId="0" animBg="1"/>
      <p:bldP spid="109" grpId="0" animBg="1"/>
      <p:bldP spid="67" grpId="0" animBg="1"/>
      <p:bldP spid="68" grpId="0" animBg="1"/>
      <p:bldP spid="69" grpId="0" animBg="1"/>
      <p:bldP spid="70" grpId="0" animBg="1"/>
      <p:bldP spid="71" grpId="0" animBg="1"/>
      <p:bldP spid="9" grpId="0"/>
      <p:bldP spid="22" grpId="0" animBg="1"/>
      <p:bldP spid="22" grpId="1"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B5B182A0-B464-DA48-8743-B4E348065893}"/>
              </a:ext>
            </a:extLst>
          </p:cNvPr>
          <p:cNvGrpSpPr/>
          <p:nvPr/>
        </p:nvGrpSpPr>
        <p:grpSpPr>
          <a:xfrm>
            <a:off x="671471" y="2176069"/>
            <a:ext cx="4422916" cy="1426220"/>
            <a:chOff x="1749284" y="1918161"/>
            <a:chExt cx="3975655" cy="1426220"/>
          </a:xfrm>
        </p:grpSpPr>
        <p:grpSp>
          <p:nvGrpSpPr>
            <p:cNvPr id="11" name="Group 10">
              <a:extLst>
                <a:ext uri="{FF2B5EF4-FFF2-40B4-BE49-F238E27FC236}">
                  <a16:creationId xmlns:a16="http://schemas.microsoft.com/office/drawing/2014/main" xmlns="" id="{34A32268-3CC1-9D4A-867D-2B5674684591}"/>
                </a:ext>
              </a:extLst>
            </p:cNvPr>
            <p:cNvGrpSpPr/>
            <p:nvPr/>
          </p:nvGrpSpPr>
          <p:grpSpPr>
            <a:xfrm>
              <a:off x="1749286" y="1918161"/>
              <a:ext cx="3975652" cy="477169"/>
              <a:chOff x="1749286" y="1918161"/>
              <a:chExt cx="3975652" cy="477169"/>
            </a:xfrm>
          </p:grpSpPr>
          <p:sp>
            <p:nvSpPr>
              <p:cNvPr id="8" name="Rectangle 7">
                <a:extLst>
                  <a:ext uri="{FF2B5EF4-FFF2-40B4-BE49-F238E27FC236}">
                    <a16:creationId xmlns:a16="http://schemas.microsoft.com/office/drawing/2014/main" xmlns="" id="{AE56C8EB-6A47-534E-8984-4424CBA63651}"/>
                  </a:ext>
                </a:extLst>
              </p:cNvPr>
              <p:cNvSpPr/>
              <p:nvPr/>
            </p:nvSpPr>
            <p:spPr>
              <a:xfrm>
                <a:off x="1749286" y="1918252"/>
                <a:ext cx="1252331" cy="477078"/>
              </a:xfrm>
              <a:prstGeom prst="rect">
                <a:avLst/>
              </a:prstGeom>
              <a:solidFill>
                <a:srgbClr val="1B7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Times New Roman" panose="02020603050405020304" pitchFamily="18" charset="0"/>
                    <a:cs typeface="Times New Roman" panose="02020603050405020304" pitchFamily="18" charset="0"/>
                  </a:rPr>
                  <a:t>Dataset</a:t>
                </a:r>
              </a:p>
            </p:txBody>
          </p:sp>
          <p:sp>
            <p:nvSpPr>
              <p:cNvPr id="9" name="Rectangle 8">
                <a:extLst>
                  <a:ext uri="{FF2B5EF4-FFF2-40B4-BE49-F238E27FC236}">
                    <a16:creationId xmlns:a16="http://schemas.microsoft.com/office/drawing/2014/main" xmlns="" id="{15E9E65D-C83A-6643-A424-CD32BF93C5C2}"/>
                  </a:ext>
                </a:extLst>
              </p:cNvPr>
              <p:cNvSpPr/>
              <p:nvPr/>
            </p:nvSpPr>
            <p:spPr>
              <a:xfrm>
                <a:off x="3001617" y="1918161"/>
                <a:ext cx="1252331" cy="477078"/>
              </a:xfrm>
              <a:prstGeom prst="rect">
                <a:avLst/>
              </a:prstGeom>
              <a:solidFill>
                <a:srgbClr val="1B7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Times New Roman" panose="02020603050405020304" pitchFamily="18" charset="0"/>
                    <a:cs typeface="Times New Roman" panose="02020603050405020304" pitchFamily="18" charset="0"/>
                  </a:rPr>
                  <a:t>Model</a:t>
                </a:r>
              </a:p>
            </p:txBody>
          </p:sp>
          <p:sp>
            <p:nvSpPr>
              <p:cNvPr id="10" name="Rectangle 9">
                <a:extLst>
                  <a:ext uri="{FF2B5EF4-FFF2-40B4-BE49-F238E27FC236}">
                    <a16:creationId xmlns:a16="http://schemas.microsoft.com/office/drawing/2014/main" xmlns="" id="{EC3ACBD8-0C0C-E74F-8FFB-539459A4958A}"/>
                  </a:ext>
                </a:extLst>
              </p:cNvPr>
              <p:cNvSpPr/>
              <p:nvPr/>
            </p:nvSpPr>
            <p:spPr>
              <a:xfrm>
                <a:off x="4253948" y="1918161"/>
                <a:ext cx="1470990" cy="477078"/>
              </a:xfrm>
              <a:prstGeom prst="rect">
                <a:avLst/>
              </a:prstGeom>
              <a:solidFill>
                <a:srgbClr val="1B74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latin typeface="Times New Roman" panose="02020603050405020304" pitchFamily="18" charset="0"/>
                    <a:cs typeface="Times New Roman" panose="02020603050405020304" pitchFamily="18" charset="0"/>
                  </a:rPr>
                  <a:t>Task</a:t>
                </a:r>
              </a:p>
            </p:txBody>
          </p:sp>
        </p:grpSp>
        <p:grpSp>
          <p:nvGrpSpPr>
            <p:cNvPr id="12" name="Group 11">
              <a:extLst>
                <a:ext uri="{FF2B5EF4-FFF2-40B4-BE49-F238E27FC236}">
                  <a16:creationId xmlns:a16="http://schemas.microsoft.com/office/drawing/2014/main" xmlns="" id="{E8264F3C-E39C-8E4D-BAB2-09868549767E}"/>
                </a:ext>
              </a:extLst>
            </p:cNvPr>
            <p:cNvGrpSpPr/>
            <p:nvPr/>
          </p:nvGrpSpPr>
          <p:grpSpPr>
            <a:xfrm>
              <a:off x="1749285" y="2390225"/>
              <a:ext cx="3975654" cy="477169"/>
              <a:chOff x="1749286" y="1918161"/>
              <a:chExt cx="3975654" cy="477169"/>
            </a:xfrm>
            <a:solidFill>
              <a:schemeClr val="accent1">
                <a:lumMod val="60000"/>
                <a:lumOff val="40000"/>
              </a:schemeClr>
            </a:solidFill>
          </p:grpSpPr>
          <p:sp>
            <p:nvSpPr>
              <p:cNvPr id="13" name="Rectangle 12">
                <a:extLst>
                  <a:ext uri="{FF2B5EF4-FFF2-40B4-BE49-F238E27FC236}">
                    <a16:creationId xmlns:a16="http://schemas.microsoft.com/office/drawing/2014/main" xmlns="" id="{E66FB4BC-09F3-DF48-9755-0EE858A09295}"/>
                  </a:ext>
                </a:extLst>
              </p:cNvPr>
              <p:cNvSpPr/>
              <p:nvPr/>
            </p:nvSpPr>
            <p:spPr>
              <a:xfrm>
                <a:off x="1749286" y="1918252"/>
                <a:ext cx="1252331"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CIFAR</a:t>
                </a:r>
                <a:r>
                  <a:rPr lang="en-US" altLang="zh-CN" sz="1600" dirty="0">
                    <a:solidFill>
                      <a:schemeClr val="tx1"/>
                    </a:solidFill>
                    <a:latin typeface="Times New Roman" panose="02020603050405020304" pitchFamily="18" charset="0"/>
                    <a:cs typeface="Times New Roman" panose="02020603050405020304" pitchFamily="18" charset="0"/>
                  </a:rPr>
                  <a:t>-10</a:t>
                </a:r>
                <a:endParaRPr lang="x-none" sz="16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xmlns="" id="{0FE4310B-CFFA-3F4C-85E0-F43C271B3761}"/>
                  </a:ext>
                </a:extLst>
              </p:cNvPr>
              <p:cNvSpPr/>
              <p:nvPr/>
            </p:nvSpPr>
            <p:spPr>
              <a:xfrm>
                <a:off x="3001617" y="1918161"/>
                <a:ext cx="1252331"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All-CNN</a:t>
                </a:r>
              </a:p>
            </p:txBody>
          </p:sp>
          <p:sp>
            <p:nvSpPr>
              <p:cNvPr id="15" name="Rectangle 14">
                <a:extLst>
                  <a:ext uri="{FF2B5EF4-FFF2-40B4-BE49-F238E27FC236}">
                    <a16:creationId xmlns:a16="http://schemas.microsoft.com/office/drawing/2014/main" xmlns="" id="{2CE60F36-1FB9-7E42-9CEB-18AC9E451590}"/>
                  </a:ext>
                </a:extLst>
              </p:cNvPr>
              <p:cNvSpPr/>
              <p:nvPr/>
            </p:nvSpPr>
            <p:spPr>
              <a:xfrm>
                <a:off x="4253948" y="1918161"/>
                <a:ext cx="1470992"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Image</a:t>
                </a:r>
                <a:r>
                  <a:rPr lang="zh-CN" altLang="en-US"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classification</a:t>
                </a:r>
                <a:endParaRPr lang="x-none" sz="1600"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xmlns="" id="{D3FE3BA6-A161-234E-BEED-99C5DED3EF12}"/>
                </a:ext>
              </a:extLst>
            </p:cNvPr>
            <p:cNvGrpSpPr/>
            <p:nvPr/>
          </p:nvGrpSpPr>
          <p:grpSpPr>
            <a:xfrm>
              <a:off x="1749284" y="2867212"/>
              <a:ext cx="3975654" cy="477169"/>
              <a:chOff x="1749286" y="1918161"/>
              <a:chExt cx="3975654" cy="477169"/>
            </a:xfrm>
            <a:solidFill>
              <a:schemeClr val="accent1">
                <a:lumMod val="40000"/>
                <a:lumOff val="60000"/>
              </a:schemeClr>
            </a:solidFill>
          </p:grpSpPr>
          <p:sp>
            <p:nvSpPr>
              <p:cNvPr id="17" name="Rectangle 16">
                <a:extLst>
                  <a:ext uri="{FF2B5EF4-FFF2-40B4-BE49-F238E27FC236}">
                    <a16:creationId xmlns:a16="http://schemas.microsoft.com/office/drawing/2014/main" xmlns="" id="{0A43E653-6F63-AF41-8383-1524AFD2A376}"/>
                  </a:ext>
                </a:extLst>
              </p:cNvPr>
              <p:cNvSpPr/>
              <p:nvPr/>
            </p:nvSpPr>
            <p:spPr>
              <a:xfrm>
                <a:off x="1749286" y="1918252"/>
                <a:ext cx="1252331"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Vggface</a:t>
                </a:r>
                <a:r>
                  <a:rPr lang="en-US" altLang="zh-CN" sz="1600" dirty="0">
                    <a:solidFill>
                      <a:schemeClr val="tx1"/>
                    </a:solidFill>
                    <a:latin typeface="Times New Roman" panose="02020603050405020304" pitchFamily="18" charset="0"/>
                    <a:cs typeface="Times New Roman" panose="02020603050405020304" pitchFamily="18" charset="0"/>
                  </a:rPr>
                  <a:t>2</a:t>
                </a:r>
                <a:endParaRPr lang="x-none" sz="1600" dirty="0">
                  <a:solidFill>
                    <a:schemeClr val="tx1"/>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xmlns="" id="{3EBFE71D-C990-8E49-AAC5-643295D656EA}"/>
                  </a:ext>
                </a:extLst>
              </p:cNvPr>
              <p:cNvSpPr/>
              <p:nvPr/>
            </p:nvSpPr>
            <p:spPr>
              <a:xfrm>
                <a:off x="3001617" y="1918161"/>
                <a:ext cx="1252331"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ResNet</a:t>
                </a:r>
                <a:r>
                  <a:rPr lang="en-US" altLang="zh-CN" sz="1600" dirty="0">
                    <a:solidFill>
                      <a:schemeClr val="tx1"/>
                    </a:solidFill>
                    <a:latin typeface="Times New Roman" panose="02020603050405020304" pitchFamily="18" charset="0"/>
                    <a:cs typeface="Times New Roman" panose="02020603050405020304" pitchFamily="18" charset="0"/>
                  </a:rPr>
                  <a:t>50</a:t>
                </a:r>
                <a:endParaRPr lang="x-none" sz="16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xmlns="" id="{572CB53B-FA6A-834C-84B6-40F5352D711C}"/>
                  </a:ext>
                </a:extLst>
              </p:cNvPr>
              <p:cNvSpPr/>
              <p:nvPr/>
            </p:nvSpPr>
            <p:spPr>
              <a:xfrm>
                <a:off x="4253948" y="1918161"/>
                <a:ext cx="1470992" cy="47707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600" dirty="0">
                    <a:solidFill>
                      <a:schemeClr val="tx1"/>
                    </a:solidFill>
                    <a:latin typeface="Times New Roman" panose="02020603050405020304" pitchFamily="18" charset="0"/>
                    <a:cs typeface="Times New Roman" panose="02020603050405020304" pitchFamily="18" charset="0"/>
                  </a:rPr>
                  <a:t>Face</a:t>
                </a:r>
                <a:r>
                  <a:rPr lang="zh-CN" altLang="en-US" sz="1600" dirty="0">
                    <a:solidFill>
                      <a:schemeClr val="tx1"/>
                    </a:solidFill>
                    <a:latin typeface="Times New Roman" panose="02020603050405020304" pitchFamily="18" charset="0"/>
                    <a:cs typeface="Times New Roman" panose="02020603050405020304" pitchFamily="18" charset="0"/>
                  </a:rPr>
                  <a:t> </a:t>
                </a:r>
                <a:r>
                  <a:rPr lang="en-US" altLang="zh-CN" sz="1600" dirty="0">
                    <a:solidFill>
                      <a:schemeClr val="tx1"/>
                    </a:solidFill>
                    <a:latin typeface="Times New Roman" panose="02020603050405020304" pitchFamily="18" charset="0"/>
                    <a:cs typeface="Times New Roman" panose="02020603050405020304" pitchFamily="18" charset="0"/>
                  </a:rPr>
                  <a:t>recognition</a:t>
                </a:r>
                <a:endParaRPr lang="x-none" sz="1600" dirty="0">
                  <a:solidFill>
                    <a:schemeClr val="tx1"/>
                  </a:solidFill>
                  <a:latin typeface="Times New Roman" panose="02020603050405020304" pitchFamily="18" charset="0"/>
                  <a:cs typeface="Times New Roman" panose="02020603050405020304" pitchFamily="18" charset="0"/>
                </a:endParaRPr>
              </a:p>
            </p:txBody>
          </p:sp>
        </p:grpSp>
      </p:grpSp>
      <p:sp>
        <p:nvSpPr>
          <p:cNvPr id="22" name="TextBox 21">
            <a:extLst>
              <a:ext uri="{FF2B5EF4-FFF2-40B4-BE49-F238E27FC236}">
                <a16:creationId xmlns:a16="http://schemas.microsoft.com/office/drawing/2014/main" xmlns="" id="{1C55856E-0D5E-4148-836F-F9E11AFA45B5}"/>
              </a:ext>
            </a:extLst>
          </p:cNvPr>
          <p:cNvSpPr txBox="1"/>
          <p:nvPr/>
        </p:nvSpPr>
        <p:spPr>
          <a:xfrm>
            <a:off x="273908" y="1368837"/>
            <a:ext cx="6097656" cy="461665"/>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Dataset and Model Architecture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6F86E53C-E5CE-784C-B6B4-A4976C30C13B}"/>
                  </a:ext>
                </a:extLst>
              </p:cNvPr>
              <p:cNvSpPr txBox="1"/>
              <p:nvPr/>
            </p:nvSpPr>
            <p:spPr>
              <a:xfrm>
                <a:off x="273907" y="3947856"/>
                <a:ext cx="10917554" cy="1828257"/>
              </a:xfrm>
              <a:prstGeom prst="rect">
                <a:avLst/>
              </a:prstGeom>
              <a:noFill/>
            </p:spPr>
            <p:txBody>
              <a:bodyPr wrap="square">
                <a:spAutoFit/>
              </a:bodyPr>
              <a:lstStyle/>
              <a:p>
                <a:pPr marL="285750" indent="-285750">
                  <a:buFont typeface="Wingdings" panose="05000000000000000000" pitchFamily="2" charset="2"/>
                  <a:buChar char="Ø"/>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Evaluation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metrics</a:t>
                </a:r>
              </a:p>
              <a:p>
                <a:pPr marL="630900" indent="-342900">
                  <a:lnSpc>
                    <a:spcPct val="150000"/>
                  </a:lnSpc>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accuracy metric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accuracy on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𝑟</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𝑓</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𝑟𝑡</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and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2000" b="0" i="1" smtClean="0">
                            <a:latin typeface="Cambria Math" panose="02040503050406030204" pitchFamily="18" charset="0"/>
                            <a:ea typeface="微软雅黑" panose="020B0503020204020204" pitchFamily="34" charset="-122"/>
                            <a:cs typeface="Times New Roman" panose="02020603050405020304" pitchFamily="18" charset="0"/>
                          </a:rPr>
                          <m:t>𝑓𝑡</m:t>
                        </m:r>
                      </m:sub>
                    </m:sSub>
                  </m:oMath>
                </a14:m>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p>
              <a:p>
                <a:pPr marL="630900" indent="-342900">
                  <a:lnSpc>
                    <a:spcPct val="150000"/>
                  </a:lnSpc>
                  <a:buFont typeface="Arial" panose="020B0604020202020204" pitchFamily="34" charset="0"/>
                  <a:buChar cha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privacy metric</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the attack success rate (ASR) of membership inference attack.</a:t>
                </a:r>
              </a:p>
              <a:p>
                <a:pPr marL="630900" indent="-342900">
                  <a:lnSpc>
                    <a:spcPct val="150000"/>
                  </a:lnSpc>
                  <a:buFont typeface="Arial" panose="020B0604020202020204" pitchFamily="34" charset="0"/>
                  <a:buChar char="•"/>
                </a:pPr>
                <a:r>
                  <a:rPr lang="en-US" sz="2000" b="1" i="0" dirty="0">
                    <a:solidFill>
                      <a:srgbClr val="333333"/>
                    </a:solidFill>
                    <a:effectLst/>
                    <a:latin typeface="Times New Roman" panose="02020603050405020304" pitchFamily="18" charset="0"/>
                    <a:cs typeface="Times New Roman" panose="02020603050405020304" pitchFamily="18" charset="0"/>
                  </a:rPr>
                  <a:t>time consumption</a:t>
                </a:r>
                <a:r>
                  <a:rPr lang="en-US" sz="2000" b="0" i="0" dirty="0">
                    <a:solidFill>
                      <a:srgbClr val="333333"/>
                    </a:solidFill>
                    <a:effectLst/>
                    <a:latin typeface="Times New Roman" panose="02020603050405020304" pitchFamily="18" charset="0"/>
                    <a:cs typeface="Times New Roman" panose="02020603050405020304" pitchFamily="18" charset="0"/>
                  </a:rPr>
                  <a:t>: time consumed by the each unlearning method.</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6F86E53C-E5CE-784C-B6B4-A4976C30C13B}"/>
                  </a:ext>
                </a:extLst>
              </p:cNvPr>
              <p:cNvSpPr txBox="1">
                <a:spLocks noRot="1" noChangeAspect="1" noMove="1" noResize="1" noEditPoints="1" noAdjustHandles="1" noChangeArrowheads="1" noChangeShapeType="1" noTextEdit="1"/>
              </p:cNvSpPr>
              <p:nvPr/>
            </p:nvSpPr>
            <p:spPr>
              <a:xfrm>
                <a:off x="273907" y="3947856"/>
                <a:ext cx="10917554" cy="1828257"/>
              </a:xfrm>
              <a:prstGeom prst="rect">
                <a:avLst/>
              </a:prstGeom>
              <a:blipFill>
                <a:blip r:embed="rId3"/>
                <a:stretch>
                  <a:fillRect l="-813" t="-2759" b="-4828"/>
                </a:stretch>
              </a:blipFill>
            </p:spPr>
            <p:txBody>
              <a:bodyPr/>
              <a:lstStyle/>
              <a:p>
                <a:r>
                  <a:rPr lang="en-CN">
                    <a:noFill/>
                  </a:rPr>
                  <a:t> </a:t>
                </a:r>
              </a:p>
            </p:txBody>
          </p:sp>
        </mc:Fallback>
      </mc:AlternateContent>
      <p:sp>
        <p:nvSpPr>
          <p:cNvPr id="21" name="Rectangle 20">
            <a:extLst>
              <a:ext uri="{FF2B5EF4-FFF2-40B4-BE49-F238E27FC236}">
                <a16:creationId xmlns:a16="http://schemas.microsoft.com/office/drawing/2014/main" xmlns="" id="{6912DE56-C196-2849-BC76-551DBB9A413A}"/>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24" name="TextBox 23">
            <a:extLst>
              <a:ext uri="{FF2B5EF4-FFF2-40B4-BE49-F238E27FC236}">
                <a16:creationId xmlns:a16="http://schemas.microsoft.com/office/drawing/2014/main" xmlns="" id="{8B1F5FC3-6FF9-4847-BC44-A13BDB15061E}"/>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6" name="Slide Number Placeholder 5">
            <a:extLst>
              <a:ext uri="{FF2B5EF4-FFF2-40B4-BE49-F238E27FC236}">
                <a16:creationId xmlns:a16="http://schemas.microsoft.com/office/drawing/2014/main" xmlns="" id="{E626253A-495A-1443-A281-6CA0C6D65976}"/>
              </a:ext>
            </a:extLst>
          </p:cNvPr>
          <p:cNvSpPr>
            <a:spLocks noGrp="1"/>
          </p:cNvSpPr>
          <p:nvPr>
            <p:ph type="sldNum" sz="quarter" idx="12"/>
          </p:nvPr>
        </p:nvSpPr>
        <p:spPr/>
        <p:txBody>
          <a:bodyPr/>
          <a:lstStyle/>
          <a:p>
            <a:fld id="{7DC47DA6-EE08-A94C-9BD5-ADBD9627C3EE}" type="slidenum">
              <a:rPr lang="x-none" smtClean="0"/>
              <a:t>11</a:t>
            </a:fld>
            <a:endParaRPr lang="x-none"/>
          </a:p>
        </p:txBody>
      </p:sp>
    </p:spTree>
    <p:extLst>
      <p:ext uri="{BB962C8B-B14F-4D97-AF65-F5344CB8AC3E}">
        <p14:creationId xmlns:p14="http://schemas.microsoft.com/office/powerpoint/2010/main" val="320677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254E48B-E1A1-764B-9E33-456D62646339}"/>
              </a:ext>
            </a:extLst>
          </p:cNvPr>
          <p:cNvPicPr>
            <a:picLocks noChangeAspect="1"/>
          </p:cNvPicPr>
          <p:nvPr/>
        </p:nvPicPr>
        <p:blipFill>
          <a:blip r:embed="rId3"/>
          <a:stretch>
            <a:fillRect/>
          </a:stretch>
        </p:blipFill>
        <p:spPr>
          <a:xfrm>
            <a:off x="2768598" y="5266837"/>
            <a:ext cx="6654800" cy="1358900"/>
          </a:xfrm>
          <a:prstGeom prst="rect">
            <a:avLst/>
          </a:prstGeom>
        </p:spPr>
      </p:pic>
      <p:grpSp>
        <p:nvGrpSpPr>
          <p:cNvPr id="9" name="Group 8">
            <a:extLst>
              <a:ext uri="{FF2B5EF4-FFF2-40B4-BE49-F238E27FC236}">
                <a16:creationId xmlns:a16="http://schemas.microsoft.com/office/drawing/2014/main" xmlns="" id="{1D726CFA-B742-5B4E-BAF7-53A10DEB96FA}"/>
              </a:ext>
            </a:extLst>
          </p:cNvPr>
          <p:cNvGrpSpPr/>
          <p:nvPr/>
        </p:nvGrpSpPr>
        <p:grpSpPr>
          <a:xfrm>
            <a:off x="1166189" y="2171192"/>
            <a:ext cx="9859618" cy="2884177"/>
            <a:chOff x="1166191" y="1360745"/>
            <a:chExt cx="9859618" cy="2884177"/>
          </a:xfrm>
        </p:grpSpPr>
        <p:grpSp>
          <p:nvGrpSpPr>
            <p:cNvPr id="7" name="Group 6">
              <a:extLst>
                <a:ext uri="{FF2B5EF4-FFF2-40B4-BE49-F238E27FC236}">
                  <a16:creationId xmlns:a16="http://schemas.microsoft.com/office/drawing/2014/main" xmlns="" id="{D8A0FCA9-7A4E-E449-A625-44D922DB4C4F}"/>
                </a:ext>
              </a:extLst>
            </p:cNvPr>
            <p:cNvGrpSpPr/>
            <p:nvPr/>
          </p:nvGrpSpPr>
          <p:grpSpPr>
            <a:xfrm>
              <a:off x="1166191" y="1360745"/>
              <a:ext cx="9859618" cy="2884177"/>
              <a:chOff x="745435" y="1976972"/>
              <a:chExt cx="9859618" cy="2884177"/>
            </a:xfrm>
          </p:grpSpPr>
          <p:pic>
            <p:nvPicPr>
              <p:cNvPr id="3" name="Picture 2">
                <a:extLst>
                  <a:ext uri="{FF2B5EF4-FFF2-40B4-BE49-F238E27FC236}">
                    <a16:creationId xmlns:a16="http://schemas.microsoft.com/office/drawing/2014/main" xmlns="" id="{127F10DC-CD86-F947-A12A-948368967560}"/>
                  </a:ext>
                </a:extLst>
              </p:cNvPr>
              <p:cNvPicPr>
                <a:picLocks noChangeAspect="1"/>
              </p:cNvPicPr>
              <p:nvPr/>
            </p:nvPicPr>
            <p:blipFill>
              <a:blip r:embed="rId4"/>
              <a:stretch>
                <a:fillRect/>
              </a:stretch>
            </p:blipFill>
            <p:spPr>
              <a:xfrm>
                <a:off x="745435" y="1996850"/>
                <a:ext cx="9859617" cy="2864299"/>
              </a:xfrm>
              <a:prstGeom prst="rect">
                <a:avLst/>
              </a:prstGeom>
            </p:spPr>
          </p:pic>
          <p:sp>
            <p:nvSpPr>
              <p:cNvPr id="5" name="Rectangle 4">
                <a:extLst>
                  <a:ext uri="{FF2B5EF4-FFF2-40B4-BE49-F238E27FC236}">
                    <a16:creationId xmlns:a16="http://schemas.microsoft.com/office/drawing/2014/main" xmlns="" id="{472D67FE-5518-9348-8907-EE82E1932FAE}"/>
                  </a:ext>
                </a:extLst>
              </p:cNvPr>
              <p:cNvSpPr/>
              <p:nvPr/>
            </p:nvSpPr>
            <p:spPr>
              <a:xfrm>
                <a:off x="8229599" y="1976972"/>
                <a:ext cx="2375454" cy="2864298"/>
              </a:xfrm>
              <a:prstGeom prst="rect">
                <a:avLst/>
              </a:prstGeom>
              <a:noFill/>
              <a:ln w="25400">
                <a:solidFill>
                  <a:srgbClr val="FF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8" name="Rectangle 7">
              <a:extLst>
                <a:ext uri="{FF2B5EF4-FFF2-40B4-BE49-F238E27FC236}">
                  <a16:creationId xmlns:a16="http://schemas.microsoft.com/office/drawing/2014/main" xmlns="" id="{60811148-1995-B84D-844B-0DCD964BD781}"/>
                </a:ext>
              </a:extLst>
            </p:cNvPr>
            <p:cNvSpPr/>
            <p:nvPr/>
          </p:nvSpPr>
          <p:spPr>
            <a:xfrm>
              <a:off x="4552122" y="1360745"/>
              <a:ext cx="1222513" cy="2864298"/>
            </a:xfrm>
            <a:prstGeom prst="rect">
              <a:avLst/>
            </a:prstGeom>
            <a:noFill/>
            <a:ln w="254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0" name="Rectangle 9">
            <a:extLst>
              <a:ext uri="{FF2B5EF4-FFF2-40B4-BE49-F238E27FC236}">
                <a16:creationId xmlns:a16="http://schemas.microsoft.com/office/drawing/2014/main" xmlns="" id="{1BAD3B8E-8C37-3149-B330-18CC4FBE7EBF}"/>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11" name="TextBox 10">
            <a:extLst>
              <a:ext uri="{FF2B5EF4-FFF2-40B4-BE49-F238E27FC236}">
                <a16:creationId xmlns:a16="http://schemas.microsoft.com/office/drawing/2014/main" xmlns="" id="{57D00EB3-11BD-1140-9CD7-54DF0ED3A325}"/>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12" name="TextBox 11">
            <a:extLst>
              <a:ext uri="{FF2B5EF4-FFF2-40B4-BE49-F238E27FC236}">
                <a16:creationId xmlns:a16="http://schemas.microsoft.com/office/drawing/2014/main" xmlns="" id="{63F3C6D8-9240-3A48-81A0-EFCC51B5E799}"/>
              </a:ext>
            </a:extLst>
          </p:cNvPr>
          <p:cNvSpPr txBox="1"/>
          <p:nvPr/>
        </p:nvSpPr>
        <p:spPr>
          <a:xfrm>
            <a:off x="499167" y="1627913"/>
            <a:ext cx="6627347" cy="461665"/>
          </a:xfrm>
          <a:prstGeom prst="rect">
            <a:avLst/>
          </a:prstGeom>
          <a:noFill/>
        </p:spPr>
        <p:txBody>
          <a:bodyPr wrap="square">
            <a:spAutoFit/>
          </a:bodyPr>
          <a:lstStyle/>
          <a:p>
            <a:pPr marL="285750" indent="-285750">
              <a:buFont typeface="Arial" panose="020B0604020202020204" pitchFamily="34" charset="0"/>
              <a:buChar char="•"/>
            </a:pPr>
            <a:r>
              <a:rPr lang="x-none" sz="2400" b="1" dirty="0">
                <a:latin typeface="Apple Braille" pitchFamily="2" charset="0"/>
              </a:rPr>
              <a:t>Utility Guarantee</a:t>
            </a:r>
          </a:p>
        </p:txBody>
      </p:sp>
      <p:sp>
        <p:nvSpPr>
          <p:cNvPr id="15" name="Slide Number Placeholder 14">
            <a:extLst>
              <a:ext uri="{FF2B5EF4-FFF2-40B4-BE49-F238E27FC236}">
                <a16:creationId xmlns:a16="http://schemas.microsoft.com/office/drawing/2014/main" xmlns="" id="{ECC7702F-ADA2-AD40-A43E-C9BEFC1FFF0D}"/>
              </a:ext>
            </a:extLst>
          </p:cNvPr>
          <p:cNvSpPr>
            <a:spLocks noGrp="1"/>
          </p:cNvSpPr>
          <p:nvPr>
            <p:ph type="sldNum" sz="quarter" idx="12"/>
          </p:nvPr>
        </p:nvSpPr>
        <p:spPr/>
        <p:txBody>
          <a:bodyPr/>
          <a:lstStyle/>
          <a:p>
            <a:fld id="{7DC47DA6-EE08-A94C-9BD5-ADBD9627C3EE}" type="slidenum">
              <a:rPr lang="x-none" smtClean="0"/>
              <a:t>12</a:t>
            </a:fld>
            <a:endParaRPr lang="x-none"/>
          </a:p>
        </p:txBody>
      </p:sp>
    </p:spTree>
    <p:extLst>
      <p:ext uri="{BB962C8B-B14F-4D97-AF65-F5344CB8AC3E}">
        <p14:creationId xmlns:p14="http://schemas.microsoft.com/office/powerpoint/2010/main" val="2594522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ABC3E295-9B86-D74D-A95F-CC7C5DC176D6}"/>
              </a:ext>
            </a:extLst>
          </p:cNvPr>
          <p:cNvGrpSpPr/>
          <p:nvPr/>
        </p:nvGrpSpPr>
        <p:grpSpPr>
          <a:xfrm>
            <a:off x="436030" y="1930326"/>
            <a:ext cx="11319938" cy="3106807"/>
            <a:chOff x="273908" y="1933989"/>
            <a:chExt cx="11319938" cy="3106807"/>
          </a:xfrm>
        </p:grpSpPr>
        <p:pic>
          <p:nvPicPr>
            <p:cNvPr id="9" name="Picture 8">
              <a:extLst>
                <a:ext uri="{FF2B5EF4-FFF2-40B4-BE49-F238E27FC236}">
                  <a16:creationId xmlns:a16="http://schemas.microsoft.com/office/drawing/2014/main" xmlns="" id="{F1A9EFB2-FE72-F64B-B590-56F91A4F4CBD}"/>
                </a:ext>
              </a:extLst>
            </p:cNvPr>
            <p:cNvPicPr>
              <a:picLocks noChangeAspect="1"/>
            </p:cNvPicPr>
            <p:nvPr/>
          </p:nvPicPr>
          <p:blipFill>
            <a:blip r:embed="rId3"/>
            <a:stretch>
              <a:fillRect/>
            </a:stretch>
          </p:blipFill>
          <p:spPr>
            <a:xfrm>
              <a:off x="7878970" y="1933989"/>
              <a:ext cx="3714876" cy="2990022"/>
            </a:xfrm>
            <a:prstGeom prst="rect">
              <a:avLst/>
            </a:prstGeom>
          </p:spPr>
        </p:pic>
        <p:pic>
          <p:nvPicPr>
            <p:cNvPr id="10" name="Picture 9">
              <a:extLst>
                <a:ext uri="{FF2B5EF4-FFF2-40B4-BE49-F238E27FC236}">
                  <a16:creationId xmlns:a16="http://schemas.microsoft.com/office/drawing/2014/main" xmlns="" id="{5324D47B-B9E1-A24B-9572-B4BD57DC3081}"/>
                </a:ext>
              </a:extLst>
            </p:cNvPr>
            <p:cNvPicPr>
              <a:picLocks noChangeAspect="1"/>
            </p:cNvPicPr>
            <p:nvPr/>
          </p:nvPicPr>
          <p:blipFill>
            <a:blip r:embed="rId4"/>
            <a:stretch>
              <a:fillRect/>
            </a:stretch>
          </p:blipFill>
          <p:spPr>
            <a:xfrm>
              <a:off x="273908" y="1967120"/>
              <a:ext cx="7468884" cy="3073676"/>
            </a:xfrm>
            <a:prstGeom prst="rect">
              <a:avLst/>
            </a:prstGeom>
          </p:spPr>
        </p:pic>
      </p:grpSp>
      <p:sp>
        <p:nvSpPr>
          <p:cNvPr id="6" name="Rectangle 5">
            <a:extLst>
              <a:ext uri="{FF2B5EF4-FFF2-40B4-BE49-F238E27FC236}">
                <a16:creationId xmlns:a16="http://schemas.microsoft.com/office/drawing/2014/main" xmlns="" id="{9F035593-C528-E242-AFA6-4E5153869AF2}"/>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7" name="TextBox 6">
            <a:extLst>
              <a:ext uri="{FF2B5EF4-FFF2-40B4-BE49-F238E27FC236}">
                <a16:creationId xmlns:a16="http://schemas.microsoft.com/office/drawing/2014/main" xmlns="" id="{0904C7B7-F706-D94B-8800-66C7E5CE7F51}"/>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12" name="TextBox 11">
            <a:extLst>
              <a:ext uri="{FF2B5EF4-FFF2-40B4-BE49-F238E27FC236}">
                <a16:creationId xmlns:a16="http://schemas.microsoft.com/office/drawing/2014/main" xmlns="" id="{29B5CD80-0FF5-9D47-80AB-A6BADA370DFB}"/>
              </a:ext>
            </a:extLst>
          </p:cNvPr>
          <p:cNvSpPr txBox="1"/>
          <p:nvPr/>
        </p:nvSpPr>
        <p:spPr>
          <a:xfrm>
            <a:off x="1749151" y="4927674"/>
            <a:ext cx="1516563" cy="369332"/>
          </a:xfrm>
          <a:prstGeom prst="rect">
            <a:avLst/>
          </a:prstGeom>
          <a:noFill/>
        </p:spPr>
        <p:txBody>
          <a:bodyPr wrap="square">
            <a:spAutoFit/>
          </a:bodyPr>
          <a:lstStyle/>
          <a:p>
            <a:pPr algn="ctr"/>
            <a:r>
              <a:rPr lang="x-none" dirty="0">
                <a:latin typeface="Apple Braille" pitchFamily="2" charset="0"/>
              </a:rPr>
              <a:t>﻿On CIFAR-10</a:t>
            </a:r>
          </a:p>
        </p:txBody>
      </p:sp>
      <p:sp>
        <p:nvSpPr>
          <p:cNvPr id="13" name="TextBox 12">
            <a:extLst>
              <a:ext uri="{FF2B5EF4-FFF2-40B4-BE49-F238E27FC236}">
                <a16:creationId xmlns:a16="http://schemas.microsoft.com/office/drawing/2014/main" xmlns="" id="{2564B18A-CB4E-3C46-ADCF-7510CB9E056A}"/>
              </a:ext>
            </a:extLst>
          </p:cNvPr>
          <p:cNvSpPr txBox="1"/>
          <p:nvPr/>
        </p:nvSpPr>
        <p:spPr>
          <a:xfrm>
            <a:off x="5337718" y="4962294"/>
            <a:ext cx="1516563" cy="369332"/>
          </a:xfrm>
          <a:prstGeom prst="rect">
            <a:avLst/>
          </a:prstGeom>
          <a:noFill/>
        </p:spPr>
        <p:txBody>
          <a:bodyPr wrap="square">
            <a:spAutoFit/>
          </a:bodyPr>
          <a:lstStyle/>
          <a:p>
            <a:pPr algn="ctr"/>
            <a:r>
              <a:rPr lang="x-none" dirty="0">
                <a:latin typeface="Apple Braille" pitchFamily="2" charset="0"/>
              </a:rPr>
              <a:t>﻿On Vggface2</a:t>
            </a:r>
          </a:p>
        </p:txBody>
      </p:sp>
      <p:sp>
        <p:nvSpPr>
          <p:cNvPr id="14" name="TextBox 13">
            <a:extLst>
              <a:ext uri="{FF2B5EF4-FFF2-40B4-BE49-F238E27FC236}">
                <a16:creationId xmlns:a16="http://schemas.microsoft.com/office/drawing/2014/main" xmlns="" id="{C0158258-6972-2841-9D48-EA654C2EF358}"/>
              </a:ext>
            </a:extLst>
          </p:cNvPr>
          <p:cNvSpPr txBox="1"/>
          <p:nvPr/>
        </p:nvSpPr>
        <p:spPr>
          <a:xfrm>
            <a:off x="9140249" y="4996914"/>
            <a:ext cx="1516563" cy="369332"/>
          </a:xfrm>
          <a:prstGeom prst="rect">
            <a:avLst/>
          </a:prstGeom>
          <a:noFill/>
        </p:spPr>
        <p:txBody>
          <a:bodyPr wrap="square">
            <a:spAutoFit/>
          </a:bodyPr>
          <a:lstStyle/>
          <a:p>
            <a:pPr algn="ctr"/>
            <a:r>
              <a:rPr lang="x-none" dirty="0">
                <a:latin typeface="Apple Braille" pitchFamily="2" charset="0"/>
              </a:rPr>
              <a:t>﻿On CIFAR-10</a:t>
            </a:r>
          </a:p>
        </p:txBody>
      </p:sp>
      <p:grpSp>
        <p:nvGrpSpPr>
          <p:cNvPr id="18" name="Group 17">
            <a:extLst>
              <a:ext uri="{FF2B5EF4-FFF2-40B4-BE49-F238E27FC236}">
                <a16:creationId xmlns:a16="http://schemas.microsoft.com/office/drawing/2014/main" xmlns="" id="{087B1E45-5204-254B-A854-6F57C3AB298C}"/>
              </a:ext>
            </a:extLst>
          </p:cNvPr>
          <p:cNvGrpSpPr/>
          <p:nvPr/>
        </p:nvGrpSpPr>
        <p:grpSpPr>
          <a:xfrm>
            <a:off x="2877458" y="5515065"/>
            <a:ext cx="6103256" cy="914400"/>
            <a:chOff x="2877458" y="5462979"/>
            <a:chExt cx="6103256" cy="914400"/>
          </a:xfrm>
        </p:grpSpPr>
        <p:sp>
          <p:nvSpPr>
            <p:cNvPr id="16" name="Rounded Rectangle 15">
              <a:extLst>
                <a:ext uri="{FF2B5EF4-FFF2-40B4-BE49-F238E27FC236}">
                  <a16:creationId xmlns:a16="http://schemas.microsoft.com/office/drawing/2014/main" xmlns="" id="{94CF1BB5-33C0-E140-83B1-E37C203B3A2F}"/>
                </a:ext>
              </a:extLst>
            </p:cNvPr>
            <p:cNvSpPr/>
            <p:nvPr/>
          </p:nvSpPr>
          <p:spPr>
            <a:xfrm>
              <a:off x="2877459" y="5462979"/>
              <a:ext cx="6103255" cy="9144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TextBox 14">
              <a:extLst>
                <a:ext uri="{FF2B5EF4-FFF2-40B4-BE49-F238E27FC236}">
                  <a16:creationId xmlns:a16="http://schemas.microsoft.com/office/drawing/2014/main" xmlns="" id="{9ABEC0A2-77D3-F84F-A79E-FCDEF048DB10}"/>
                </a:ext>
              </a:extLst>
            </p:cNvPr>
            <p:cNvSpPr txBox="1"/>
            <p:nvPr/>
          </p:nvSpPr>
          <p:spPr>
            <a:xfrm>
              <a:off x="2877458" y="5597013"/>
              <a:ext cx="6103256" cy="646331"/>
            </a:xfrm>
            <a:prstGeom prst="rect">
              <a:avLst/>
            </a:prstGeom>
            <a:noFill/>
          </p:spPr>
          <p:txBody>
            <a:bodyPr wrap="square">
              <a:spAutoFit/>
            </a:bodyPr>
            <a:lstStyle/>
            <a:p>
              <a:pPr algn="ctr"/>
              <a:r>
                <a:rPr lang="x-none" dirty="0">
                  <a:latin typeface="Apple Braille" pitchFamily="2" charset="0"/>
                </a:rPr>
                <a:t>﻿Boundary Unlearning methods can achieve a better performance on privacy guarantee </a:t>
              </a:r>
              <a:r>
                <a:rPr lang="x-none" b="1" dirty="0">
                  <a:solidFill>
                    <a:srgbClr val="DB7453"/>
                  </a:solidFill>
                  <a:latin typeface="Apple Braille" pitchFamily="2" charset="0"/>
                </a:rPr>
                <a:t>effectively</a:t>
              </a:r>
              <a:r>
                <a:rPr lang="x-none" dirty="0">
                  <a:latin typeface="Apple Braille" pitchFamily="2" charset="0"/>
                </a:rPr>
                <a:t> and </a:t>
              </a:r>
              <a:r>
                <a:rPr lang="x-none" b="1" dirty="0">
                  <a:solidFill>
                    <a:srgbClr val="DB7453"/>
                  </a:solidFill>
                  <a:latin typeface="Apple Braille" pitchFamily="2" charset="0"/>
                </a:rPr>
                <a:t>quickly</a:t>
              </a:r>
              <a:r>
                <a:rPr lang="x-none" dirty="0">
                  <a:latin typeface="Apple Braille" pitchFamily="2" charset="0"/>
                </a:rPr>
                <a:t>.</a:t>
              </a:r>
            </a:p>
          </p:txBody>
        </p:sp>
      </p:grpSp>
      <p:sp>
        <p:nvSpPr>
          <p:cNvPr id="17" name="TextBox 16">
            <a:extLst>
              <a:ext uri="{FF2B5EF4-FFF2-40B4-BE49-F238E27FC236}">
                <a16:creationId xmlns:a16="http://schemas.microsoft.com/office/drawing/2014/main" xmlns="" id="{F1DC21DB-CB88-9B46-A40A-147DE6800154}"/>
              </a:ext>
            </a:extLst>
          </p:cNvPr>
          <p:cNvSpPr txBox="1"/>
          <p:nvPr/>
        </p:nvSpPr>
        <p:spPr>
          <a:xfrm>
            <a:off x="499167" y="1627913"/>
            <a:ext cx="6627347" cy="461665"/>
          </a:xfrm>
          <a:prstGeom prst="rect">
            <a:avLst/>
          </a:prstGeom>
          <a:noFill/>
        </p:spPr>
        <p:txBody>
          <a:bodyPr wrap="square">
            <a:spAutoFit/>
          </a:bodyPr>
          <a:lstStyle/>
          <a:p>
            <a:pPr marL="285750" indent="-285750">
              <a:buFont typeface="Arial" panose="020B0604020202020204" pitchFamily="34" charset="0"/>
              <a:buChar char="•"/>
            </a:pPr>
            <a:r>
              <a:rPr lang="x-none" sz="2400" b="1" dirty="0">
                <a:latin typeface="Apple Braille" pitchFamily="2" charset="0"/>
              </a:rPr>
              <a:t>Privacy Guarantee and Time </a:t>
            </a:r>
            <a:r>
              <a:rPr lang="en-US" sz="2400" b="1" dirty="0">
                <a:latin typeface="Apple Braille" pitchFamily="2" charset="0"/>
              </a:rPr>
              <a:t>﻿Consumption</a:t>
            </a:r>
            <a:endParaRPr lang="x-none" sz="2400" b="1" dirty="0">
              <a:latin typeface="Apple Braille" pitchFamily="2" charset="0"/>
            </a:endParaRPr>
          </a:p>
        </p:txBody>
      </p:sp>
      <p:sp>
        <p:nvSpPr>
          <p:cNvPr id="22" name="Slide Number Placeholder 21">
            <a:extLst>
              <a:ext uri="{FF2B5EF4-FFF2-40B4-BE49-F238E27FC236}">
                <a16:creationId xmlns:a16="http://schemas.microsoft.com/office/drawing/2014/main" xmlns="" id="{0A975118-944B-8742-A662-480DCA1CA08B}"/>
              </a:ext>
            </a:extLst>
          </p:cNvPr>
          <p:cNvSpPr>
            <a:spLocks noGrp="1"/>
          </p:cNvSpPr>
          <p:nvPr>
            <p:ph type="sldNum" sz="quarter" idx="12"/>
          </p:nvPr>
        </p:nvSpPr>
        <p:spPr/>
        <p:txBody>
          <a:bodyPr/>
          <a:lstStyle/>
          <a:p>
            <a:fld id="{7DC47DA6-EE08-A94C-9BD5-ADBD9627C3EE}" type="slidenum">
              <a:rPr lang="x-none" smtClean="0"/>
              <a:t>13</a:t>
            </a:fld>
            <a:endParaRPr lang="x-none"/>
          </a:p>
        </p:txBody>
      </p:sp>
    </p:spTree>
    <p:extLst>
      <p:ext uri="{BB962C8B-B14F-4D97-AF65-F5344CB8AC3E}">
        <p14:creationId xmlns:p14="http://schemas.microsoft.com/office/powerpoint/2010/main" val="385108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A8CFBC0-A123-A448-8AFE-79978802A1D7}"/>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9" name="TextBox 8">
            <a:extLst>
              <a:ext uri="{FF2B5EF4-FFF2-40B4-BE49-F238E27FC236}">
                <a16:creationId xmlns:a16="http://schemas.microsoft.com/office/drawing/2014/main" xmlns="" id="{1F62470A-A22E-7A49-A28A-BE48657F6132}"/>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11" name="TextBox 10">
            <a:extLst>
              <a:ext uri="{FF2B5EF4-FFF2-40B4-BE49-F238E27FC236}">
                <a16:creationId xmlns:a16="http://schemas.microsoft.com/office/drawing/2014/main" xmlns="" id="{87078AC6-0DF0-2C4F-887A-6B42DEC39820}"/>
              </a:ext>
            </a:extLst>
          </p:cNvPr>
          <p:cNvSpPr txBox="1"/>
          <p:nvPr/>
        </p:nvSpPr>
        <p:spPr>
          <a:xfrm>
            <a:off x="499168" y="1627913"/>
            <a:ext cx="6103256" cy="461665"/>
          </a:xfrm>
          <a:prstGeom prst="rect">
            <a:avLst/>
          </a:prstGeom>
          <a:noFill/>
        </p:spPr>
        <p:txBody>
          <a:bodyPr wrap="square">
            <a:spAutoFit/>
          </a:bodyPr>
          <a:lstStyle/>
          <a:p>
            <a:pPr marL="285750" indent="-285750">
              <a:buFont typeface="Arial" panose="020B0604020202020204" pitchFamily="34" charset="0"/>
              <a:buChar char="•"/>
            </a:pPr>
            <a:r>
              <a:rPr lang="x-none" sz="2400" b="1" dirty="0">
                <a:latin typeface="Apple Braille" pitchFamily="2" charset="0"/>
              </a:rPr>
              <a:t>﻿Visualization of Decision Space</a:t>
            </a:r>
          </a:p>
        </p:txBody>
      </p:sp>
      <p:sp>
        <p:nvSpPr>
          <p:cNvPr id="17" name="Rounded Rectangle 16">
            <a:extLst>
              <a:ext uri="{FF2B5EF4-FFF2-40B4-BE49-F238E27FC236}">
                <a16:creationId xmlns:a16="http://schemas.microsoft.com/office/drawing/2014/main" xmlns="" id="{C39818A6-B3C3-3547-81F7-34184017482E}"/>
              </a:ext>
            </a:extLst>
          </p:cNvPr>
          <p:cNvSpPr/>
          <p:nvPr/>
        </p:nvSpPr>
        <p:spPr>
          <a:xfrm>
            <a:off x="2930143" y="5393414"/>
            <a:ext cx="6103255" cy="97835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Apple Braille" pitchFamily="2" charset="0"/>
              </a:rPr>
              <a:t>﻿Boundary Unlearning </a:t>
            </a:r>
            <a:r>
              <a:rPr lang="x-none" dirty="0">
                <a:solidFill>
                  <a:srgbClr val="DB7453"/>
                </a:solidFill>
                <a:latin typeface="Apple Braille" pitchFamily="2" charset="0"/>
              </a:rPr>
              <a:t>imitated</a:t>
            </a:r>
            <a:r>
              <a:rPr lang="x-none" dirty="0">
                <a:solidFill>
                  <a:schemeClr val="tx1"/>
                </a:solidFill>
                <a:latin typeface="Apple Braille" pitchFamily="2" charset="0"/>
              </a:rPr>
              <a:t> boundary of retrained model and thus accomplishes the unlearning efficacy.</a:t>
            </a:r>
          </a:p>
        </p:txBody>
      </p:sp>
      <p:pic>
        <p:nvPicPr>
          <p:cNvPr id="6" name="Picture 5">
            <a:extLst>
              <a:ext uri="{FF2B5EF4-FFF2-40B4-BE49-F238E27FC236}">
                <a16:creationId xmlns:a16="http://schemas.microsoft.com/office/drawing/2014/main" xmlns="" id="{41FA1A4D-7BF2-ED4F-B2C9-5CC692BE711E}"/>
              </a:ext>
            </a:extLst>
          </p:cNvPr>
          <p:cNvPicPr>
            <a:picLocks noChangeAspect="1"/>
          </p:cNvPicPr>
          <p:nvPr/>
        </p:nvPicPr>
        <p:blipFill>
          <a:blip r:embed="rId3"/>
          <a:stretch>
            <a:fillRect/>
          </a:stretch>
        </p:blipFill>
        <p:spPr>
          <a:xfrm>
            <a:off x="181428" y="2055530"/>
            <a:ext cx="11829143" cy="2910266"/>
          </a:xfrm>
          <a:prstGeom prst="rect">
            <a:avLst/>
          </a:prstGeom>
        </p:spPr>
      </p:pic>
      <p:sp>
        <p:nvSpPr>
          <p:cNvPr id="14" name="Slide Number Placeholder 13">
            <a:extLst>
              <a:ext uri="{FF2B5EF4-FFF2-40B4-BE49-F238E27FC236}">
                <a16:creationId xmlns:a16="http://schemas.microsoft.com/office/drawing/2014/main" xmlns="" id="{6C1017E8-2603-D54C-A615-0D1956EFF839}"/>
              </a:ext>
            </a:extLst>
          </p:cNvPr>
          <p:cNvSpPr>
            <a:spLocks noGrp="1"/>
          </p:cNvSpPr>
          <p:nvPr>
            <p:ph type="sldNum" sz="quarter" idx="12"/>
          </p:nvPr>
        </p:nvSpPr>
        <p:spPr/>
        <p:txBody>
          <a:bodyPr/>
          <a:lstStyle/>
          <a:p>
            <a:fld id="{7DC47DA6-EE08-A94C-9BD5-ADBD9627C3EE}" type="slidenum">
              <a:rPr lang="x-none" smtClean="0"/>
              <a:t>14</a:t>
            </a:fld>
            <a:endParaRPr lang="x-none"/>
          </a:p>
        </p:txBody>
      </p:sp>
    </p:spTree>
    <p:extLst>
      <p:ext uri="{BB962C8B-B14F-4D97-AF65-F5344CB8AC3E}">
        <p14:creationId xmlns:p14="http://schemas.microsoft.com/office/powerpoint/2010/main" val="207671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CAB7030-02DB-6C41-BAB5-2DE2B76D3705}"/>
              </a:ext>
            </a:extLst>
          </p:cNvPr>
          <p:cNvPicPr>
            <a:picLocks noChangeAspect="1"/>
          </p:cNvPicPr>
          <p:nvPr/>
        </p:nvPicPr>
        <p:blipFill>
          <a:blip r:embed="rId3"/>
          <a:stretch>
            <a:fillRect/>
          </a:stretch>
        </p:blipFill>
        <p:spPr>
          <a:xfrm>
            <a:off x="273908" y="2438005"/>
            <a:ext cx="11644184" cy="1981989"/>
          </a:xfrm>
          <a:prstGeom prst="rect">
            <a:avLst/>
          </a:prstGeom>
        </p:spPr>
      </p:pic>
      <p:sp>
        <p:nvSpPr>
          <p:cNvPr id="4" name="Rectangle 3">
            <a:extLst>
              <a:ext uri="{FF2B5EF4-FFF2-40B4-BE49-F238E27FC236}">
                <a16:creationId xmlns:a16="http://schemas.microsoft.com/office/drawing/2014/main" xmlns="" id="{556C2919-D7DB-C041-96A2-329CE3BBD906}"/>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5" name="TextBox 4">
            <a:extLst>
              <a:ext uri="{FF2B5EF4-FFF2-40B4-BE49-F238E27FC236}">
                <a16:creationId xmlns:a16="http://schemas.microsoft.com/office/drawing/2014/main" xmlns="" id="{683E37E8-E434-474B-8765-51660792E692}"/>
              </a:ext>
            </a:extLst>
          </p:cNvPr>
          <p:cNvSpPr txBox="1"/>
          <p:nvPr/>
        </p:nvSpPr>
        <p:spPr>
          <a:xfrm>
            <a:off x="547816" y="246777"/>
            <a:ext cx="11644184"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7" name="TextBox 6">
            <a:extLst>
              <a:ext uri="{FF2B5EF4-FFF2-40B4-BE49-F238E27FC236}">
                <a16:creationId xmlns:a16="http://schemas.microsoft.com/office/drawing/2014/main" xmlns="" id="{2EA4A6F7-2884-7A4B-B46E-FD786C9A7DF5}"/>
              </a:ext>
            </a:extLst>
          </p:cNvPr>
          <p:cNvSpPr txBox="1"/>
          <p:nvPr/>
        </p:nvSpPr>
        <p:spPr>
          <a:xfrm>
            <a:off x="499167" y="1627913"/>
            <a:ext cx="6845061" cy="461665"/>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Apple Braille" pitchFamily="2" charset="0"/>
              </a:rPr>
              <a:t>﻿Distribution of the Entropy of Model Output</a:t>
            </a:r>
            <a:endParaRPr lang="x-none" sz="2400" b="1" dirty="0">
              <a:latin typeface="Apple Braille" pitchFamily="2" charset="0"/>
            </a:endParaRPr>
          </a:p>
        </p:txBody>
      </p:sp>
      <p:sp>
        <p:nvSpPr>
          <p:cNvPr id="9" name="Rounded Rectangle 8">
            <a:extLst>
              <a:ext uri="{FF2B5EF4-FFF2-40B4-BE49-F238E27FC236}">
                <a16:creationId xmlns:a16="http://schemas.microsoft.com/office/drawing/2014/main" xmlns="" id="{D7F0B6E9-D334-7740-8DA4-600DA809162F}"/>
              </a:ext>
            </a:extLst>
          </p:cNvPr>
          <p:cNvSpPr/>
          <p:nvPr/>
        </p:nvSpPr>
        <p:spPr>
          <a:xfrm>
            <a:off x="3044372" y="5171200"/>
            <a:ext cx="6103255" cy="97835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ple Braille" pitchFamily="2" charset="0"/>
              </a:rPr>
              <a:t>﻿the unlearned model predicts them with </a:t>
            </a:r>
            <a:r>
              <a:rPr lang="en-US" dirty="0">
                <a:solidFill>
                  <a:srgbClr val="DB7453"/>
                </a:solidFill>
                <a:latin typeface="Apple Braille" pitchFamily="2" charset="0"/>
              </a:rPr>
              <a:t>low confidence </a:t>
            </a:r>
            <a:r>
              <a:rPr lang="en-US" dirty="0">
                <a:solidFill>
                  <a:schemeClr val="tx1"/>
                </a:solidFill>
                <a:latin typeface="Apple Braille" pitchFamily="2" charset="0"/>
              </a:rPr>
              <a:t>like predicting the testing samples.</a:t>
            </a:r>
          </a:p>
        </p:txBody>
      </p:sp>
      <p:sp>
        <p:nvSpPr>
          <p:cNvPr id="13" name="Slide Number Placeholder 12">
            <a:extLst>
              <a:ext uri="{FF2B5EF4-FFF2-40B4-BE49-F238E27FC236}">
                <a16:creationId xmlns:a16="http://schemas.microsoft.com/office/drawing/2014/main" xmlns="" id="{DD743CC7-A4A0-7941-B8C7-4DD2C23216DF}"/>
              </a:ext>
            </a:extLst>
          </p:cNvPr>
          <p:cNvSpPr>
            <a:spLocks noGrp="1"/>
          </p:cNvSpPr>
          <p:nvPr>
            <p:ph type="sldNum" sz="quarter" idx="12"/>
          </p:nvPr>
        </p:nvSpPr>
        <p:spPr/>
        <p:txBody>
          <a:bodyPr/>
          <a:lstStyle/>
          <a:p>
            <a:fld id="{7DC47DA6-EE08-A94C-9BD5-ADBD9627C3EE}" type="slidenum">
              <a:rPr lang="x-none" smtClean="0"/>
              <a:t>15</a:t>
            </a:fld>
            <a:endParaRPr lang="x-none"/>
          </a:p>
        </p:txBody>
      </p:sp>
    </p:spTree>
    <p:extLst>
      <p:ext uri="{BB962C8B-B14F-4D97-AF65-F5344CB8AC3E}">
        <p14:creationId xmlns:p14="http://schemas.microsoft.com/office/powerpoint/2010/main" val="395216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6C2919-D7DB-C041-96A2-329CE3BBD906}"/>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5" name="TextBox 4">
            <a:extLst>
              <a:ext uri="{FF2B5EF4-FFF2-40B4-BE49-F238E27FC236}">
                <a16:creationId xmlns:a16="http://schemas.microsoft.com/office/drawing/2014/main" xmlns="" id="{683E37E8-E434-474B-8765-51660792E692}"/>
              </a:ext>
            </a:extLst>
          </p:cNvPr>
          <p:cNvSpPr txBox="1"/>
          <p:nvPr/>
        </p:nvSpPr>
        <p:spPr>
          <a:xfrm>
            <a:off x="547816" y="246777"/>
            <a:ext cx="11644184"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7" name="TextBox 6">
            <a:extLst>
              <a:ext uri="{FF2B5EF4-FFF2-40B4-BE49-F238E27FC236}">
                <a16:creationId xmlns:a16="http://schemas.microsoft.com/office/drawing/2014/main" xmlns="" id="{2EA4A6F7-2884-7A4B-B46E-FD786C9A7DF5}"/>
              </a:ext>
            </a:extLst>
          </p:cNvPr>
          <p:cNvSpPr txBox="1"/>
          <p:nvPr/>
        </p:nvSpPr>
        <p:spPr>
          <a:xfrm>
            <a:off x="499167" y="1627913"/>
            <a:ext cx="6845061" cy="461665"/>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Apple Braille" pitchFamily="2" charset="0"/>
              </a:rPr>
              <a:t>﻿Impact of Number of Samples Needed</a:t>
            </a:r>
            <a:endParaRPr lang="x-none" sz="2400" b="1" dirty="0">
              <a:latin typeface="Apple Braille" pitchFamily="2" charset="0"/>
            </a:endParaRPr>
          </a:p>
        </p:txBody>
      </p:sp>
      <p:sp>
        <p:nvSpPr>
          <p:cNvPr id="9" name="Rounded Rectangle 8">
            <a:extLst>
              <a:ext uri="{FF2B5EF4-FFF2-40B4-BE49-F238E27FC236}">
                <a16:creationId xmlns:a16="http://schemas.microsoft.com/office/drawing/2014/main" xmlns="" id="{D7F0B6E9-D334-7740-8DA4-600DA809162F}"/>
              </a:ext>
            </a:extLst>
          </p:cNvPr>
          <p:cNvSpPr/>
          <p:nvPr/>
        </p:nvSpPr>
        <p:spPr>
          <a:xfrm>
            <a:off x="3044372" y="5171200"/>
            <a:ext cx="6103255" cy="97835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ple Braille" pitchFamily="2" charset="0"/>
              </a:rPr>
              <a:t>Boundary Shrink can still forget the entire class with </a:t>
            </a:r>
            <a:r>
              <a:rPr lang="en-US" dirty="0">
                <a:solidFill>
                  <a:srgbClr val="DB7453"/>
                </a:solidFill>
                <a:latin typeface="Apple Braille" pitchFamily="2" charset="0"/>
              </a:rPr>
              <a:t>less</a:t>
            </a:r>
            <a:r>
              <a:rPr lang="en-US" dirty="0">
                <a:solidFill>
                  <a:schemeClr val="tx1"/>
                </a:solidFill>
                <a:latin typeface="Apple Braille" pitchFamily="2" charset="0"/>
              </a:rPr>
              <a:t> forgetting samples</a:t>
            </a:r>
          </a:p>
        </p:txBody>
      </p:sp>
      <p:pic>
        <p:nvPicPr>
          <p:cNvPr id="2" name="Picture 1">
            <a:extLst>
              <a:ext uri="{FF2B5EF4-FFF2-40B4-BE49-F238E27FC236}">
                <a16:creationId xmlns:a16="http://schemas.microsoft.com/office/drawing/2014/main" xmlns="" id="{63053D48-52E6-6A49-84C5-A58286F99EFD}"/>
              </a:ext>
            </a:extLst>
          </p:cNvPr>
          <p:cNvPicPr>
            <a:picLocks noChangeAspect="1"/>
          </p:cNvPicPr>
          <p:nvPr/>
        </p:nvPicPr>
        <p:blipFill>
          <a:blip r:embed="rId3"/>
          <a:stretch>
            <a:fillRect/>
          </a:stretch>
        </p:blipFill>
        <p:spPr>
          <a:xfrm>
            <a:off x="1240972" y="2181555"/>
            <a:ext cx="4531200" cy="2880000"/>
          </a:xfrm>
          <a:prstGeom prst="rect">
            <a:avLst/>
          </a:prstGeom>
        </p:spPr>
      </p:pic>
      <p:pic>
        <p:nvPicPr>
          <p:cNvPr id="3" name="Picture 2">
            <a:extLst>
              <a:ext uri="{FF2B5EF4-FFF2-40B4-BE49-F238E27FC236}">
                <a16:creationId xmlns:a16="http://schemas.microsoft.com/office/drawing/2014/main" xmlns="" id="{06AAC0BB-A477-6445-9497-8C8D1F6A398D}"/>
              </a:ext>
            </a:extLst>
          </p:cNvPr>
          <p:cNvPicPr>
            <a:picLocks noChangeAspect="1"/>
          </p:cNvPicPr>
          <p:nvPr/>
        </p:nvPicPr>
        <p:blipFill>
          <a:blip r:embed="rId4"/>
          <a:stretch>
            <a:fillRect/>
          </a:stretch>
        </p:blipFill>
        <p:spPr>
          <a:xfrm>
            <a:off x="5907317" y="2190389"/>
            <a:ext cx="4744145" cy="2880000"/>
          </a:xfrm>
          <a:prstGeom prst="rect">
            <a:avLst/>
          </a:prstGeom>
        </p:spPr>
      </p:pic>
      <p:sp>
        <p:nvSpPr>
          <p:cNvPr id="13" name="Slide Number Placeholder 12">
            <a:extLst>
              <a:ext uri="{FF2B5EF4-FFF2-40B4-BE49-F238E27FC236}">
                <a16:creationId xmlns:a16="http://schemas.microsoft.com/office/drawing/2014/main" xmlns="" id="{EB59785C-C689-B245-9189-08F5E41734D6}"/>
              </a:ext>
            </a:extLst>
          </p:cNvPr>
          <p:cNvSpPr>
            <a:spLocks noGrp="1"/>
          </p:cNvSpPr>
          <p:nvPr>
            <p:ph type="sldNum" sz="quarter" idx="12"/>
          </p:nvPr>
        </p:nvSpPr>
        <p:spPr/>
        <p:txBody>
          <a:bodyPr/>
          <a:lstStyle/>
          <a:p>
            <a:fld id="{7DC47DA6-EE08-A94C-9BD5-ADBD9627C3EE}" type="slidenum">
              <a:rPr lang="x-none" smtClean="0"/>
              <a:t>16</a:t>
            </a:fld>
            <a:endParaRPr lang="x-none"/>
          </a:p>
        </p:txBody>
      </p:sp>
    </p:spTree>
    <p:extLst>
      <p:ext uri="{BB962C8B-B14F-4D97-AF65-F5344CB8AC3E}">
        <p14:creationId xmlns:p14="http://schemas.microsoft.com/office/powerpoint/2010/main" val="169535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6C2919-D7DB-C041-96A2-329CE3BBD906}"/>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5" name="TextBox 4">
            <a:extLst>
              <a:ext uri="{FF2B5EF4-FFF2-40B4-BE49-F238E27FC236}">
                <a16:creationId xmlns:a16="http://schemas.microsoft.com/office/drawing/2014/main" xmlns="" id="{683E37E8-E434-474B-8765-51660792E692}"/>
              </a:ext>
            </a:extLst>
          </p:cNvPr>
          <p:cNvSpPr txBox="1"/>
          <p:nvPr/>
        </p:nvSpPr>
        <p:spPr>
          <a:xfrm>
            <a:off x="547816" y="246777"/>
            <a:ext cx="11644184"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Evaluation Results</a:t>
            </a:r>
          </a:p>
        </p:txBody>
      </p:sp>
      <p:sp>
        <p:nvSpPr>
          <p:cNvPr id="7" name="TextBox 6">
            <a:extLst>
              <a:ext uri="{FF2B5EF4-FFF2-40B4-BE49-F238E27FC236}">
                <a16:creationId xmlns:a16="http://schemas.microsoft.com/office/drawing/2014/main" xmlns="" id="{2EA4A6F7-2884-7A4B-B46E-FD786C9A7DF5}"/>
              </a:ext>
            </a:extLst>
          </p:cNvPr>
          <p:cNvSpPr txBox="1"/>
          <p:nvPr/>
        </p:nvSpPr>
        <p:spPr>
          <a:xfrm>
            <a:off x="499167" y="1627913"/>
            <a:ext cx="9051233" cy="461665"/>
          </a:xfrm>
          <a:prstGeom prst="rect">
            <a:avLst/>
          </a:prstGeom>
          <a:noFill/>
        </p:spPr>
        <p:txBody>
          <a:bodyPr wrap="square">
            <a:spAutoFit/>
          </a:bodyPr>
          <a:lstStyle/>
          <a:p>
            <a:pPr marL="285750" indent="-285750">
              <a:buFont typeface="Arial" panose="020B0604020202020204" pitchFamily="34" charset="0"/>
              <a:buChar char="•"/>
            </a:pPr>
            <a:r>
              <a:rPr lang="en-US" sz="2400" b="1" dirty="0">
                <a:latin typeface="Apple Braille" pitchFamily="2" charset="0"/>
              </a:rPr>
              <a:t>﻿Combination of Boundary Shrink and Boundary Expanding</a:t>
            </a:r>
            <a:endParaRPr lang="x-none" sz="2400" b="1" dirty="0">
              <a:latin typeface="Apple Braille" pitchFamily="2" charset="0"/>
            </a:endParaRPr>
          </a:p>
        </p:txBody>
      </p:sp>
      <p:sp>
        <p:nvSpPr>
          <p:cNvPr id="9" name="Rounded Rectangle 8">
            <a:extLst>
              <a:ext uri="{FF2B5EF4-FFF2-40B4-BE49-F238E27FC236}">
                <a16:creationId xmlns:a16="http://schemas.microsoft.com/office/drawing/2014/main" xmlns="" id="{D7F0B6E9-D334-7740-8DA4-600DA809162F}"/>
              </a:ext>
            </a:extLst>
          </p:cNvPr>
          <p:cNvSpPr/>
          <p:nvPr/>
        </p:nvSpPr>
        <p:spPr>
          <a:xfrm>
            <a:off x="3318279" y="5632865"/>
            <a:ext cx="6103255" cy="97835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ple Braille" pitchFamily="2" charset="0"/>
              </a:rPr>
              <a:t>“﻿first running Boundary Expanding and then Boundary Shrink” may be the </a:t>
            </a:r>
            <a:r>
              <a:rPr lang="en-US" dirty="0">
                <a:solidFill>
                  <a:srgbClr val="DB7453"/>
                </a:solidFill>
                <a:latin typeface="Apple Braille" pitchFamily="2" charset="0"/>
              </a:rPr>
              <a:t>best combination</a:t>
            </a:r>
          </a:p>
        </p:txBody>
      </p:sp>
      <p:pic>
        <p:nvPicPr>
          <p:cNvPr id="8" name="Picture 7">
            <a:extLst>
              <a:ext uri="{FF2B5EF4-FFF2-40B4-BE49-F238E27FC236}">
                <a16:creationId xmlns:a16="http://schemas.microsoft.com/office/drawing/2014/main" xmlns="" id="{ADAB745C-B2F4-D842-B3B3-C01C47B2DE9F}"/>
              </a:ext>
            </a:extLst>
          </p:cNvPr>
          <p:cNvPicPr>
            <a:picLocks noChangeAspect="1"/>
          </p:cNvPicPr>
          <p:nvPr/>
        </p:nvPicPr>
        <p:blipFill>
          <a:blip r:embed="rId3"/>
          <a:stretch>
            <a:fillRect/>
          </a:stretch>
        </p:blipFill>
        <p:spPr>
          <a:xfrm>
            <a:off x="3125999" y="2152980"/>
            <a:ext cx="6487817" cy="3358016"/>
          </a:xfrm>
          <a:prstGeom prst="rect">
            <a:avLst/>
          </a:prstGeom>
        </p:spPr>
      </p:pic>
      <p:sp>
        <p:nvSpPr>
          <p:cNvPr id="14" name="Slide Number Placeholder 13">
            <a:extLst>
              <a:ext uri="{FF2B5EF4-FFF2-40B4-BE49-F238E27FC236}">
                <a16:creationId xmlns:a16="http://schemas.microsoft.com/office/drawing/2014/main" xmlns="" id="{BFB1425D-2DFA-5846-ACDA-765FA066B6BA}"/>
              </a:ext>
            </a:extLst>
          </p:cNvPr>
          <p:cNvSpPr>
            <a:spLocks noGrp="1"/>
          </p:cNvSpPr>
          <p:nvPr>
            <p:ph type="sldNum" sz="quarter" idx="12"/>
          </p:nvPr>
        </p:nvSpPr>
        <p:spPr/>
        <p:txBody>
          <a:bodyPr/>
          <a:lstStyle/>
          <a:p>
            <a:fld id="{7DC47DA6-EE08-A94C-9BD5-ADBD9627C3EE}" type="slidenum">
              <a:rPr lang="x-none" smtClean="0"/>
              <a:t>17</a:t>
            </a:fld>
            <a:endParaRPr lang="x-none"/>
          </a:p>
        </p:txBody>
      </p:sp>
    </p:spTree>
    <p:extLst>
      <p:ext uri="{BB962C8B-B14F-4D97-AF65-F5344CB8AC3E}">
        <p14:creationId xmlns:p14="http://schemas.microsoft.com/office/powerpoint/2010/main" val="1277162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1049F21-EBAF-A74B-B839-CE977DD7672D}"/>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4" name="TextBox 3">
            <a:extLst>
              <a:ext uri="{FF2B5EF4-FFF2-40B4-BE49-F238E27FC236}">
                <a16:creationId xmlns:a16="http://schemas.microsoft.com/office/drawing/2014/main" xmlns="" id="{483A80DE-4A75-4546-B2AA-0253CC959459}"/>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Conclusion</a:t>
            </a:r>
          </a:p>
        </p:txBody>
      </p:sp>
      <p:sp>
        <p:nvSpPr>
          <p:cNvPr id="5" name="TextBox 4">
            <a:extLst>
              <a:ext uri="{FF2B5EF4-FFF2-40B4-BE49-F238E27FC236}">
                <a16:creationId xmlns:a16="http://schemas.microsoft.com/office/drawing/2014/main" xmlns="" id="{53DA5390-5A0C-0449-AC19-8E3498FFD682}"/>
              </a:ext>
            </a:extLst>
          </p:cNvPr>
          <p:cNvSpPr txBox="1"/>
          <p:nvPr/>
        </p:nvSpPr>
        <p:spPr>
          <a:xfrm>
            <a:off x="595504" y="2038865"/>
            <a:ext cx="11245066" cy="4188006"/>
          </a:xfrm>
          <a:prstGeom prst="rect">
            <a:avLst/>
          </a:prstGeom>
          <a:noFill/>
        </p:spPr>
        <p:txBody>
          <a:bodyPr wrap="none" rtlCol="0">
            <a:spAutoFit/>
          </a:bodyPr>
          <a:lstStyle/>
          <a:p>
            <a:pPr marL="285750" indent="-285750">
              <a:lnSpc>
                <a:spcPct val="150000"/>
              </a:lnSpc>
              <a:buClr>
                <a:srgbClr val="126FB5"/>
              </a:buClr>
              <a:buSzPct val="120000"/>
              <a:buFont typeface="Arial" panose="020B0604020202020204" pitchFamily="34" charset="0"/>
              <a:buChar char="•"/>
            </a:pPr>
            <a:r>
              <a:rPr lang="en-US" dirty="0">
                <a:latin typeface="Apple Braille" pitchFamily="2" charset="0"/>
              </a:rPr>
              <a:t>Boundary Unlearning: the first machine unlearning methodology to remove information of an entire class </a:t>
            </a:r>
          </a:p>
          <a:p>
            <a:pPr>
              <a:lnSpc>
                <a:spcPct val="150000"/>
              </a:lnSpc>
            </a:pPr>
            <a:r>
              <a:rPr lang="en-US" dirty="0">
                <a:latin typeface="Apple Braille" pitchFamily="2" charset="0"/>
              </a:rPr>
              <a:t>   from a trained DNN by </a:t>
            </a:r>
            <a:r>
              <a:rPr lang="en-US" dirty="0">
                <a:solidFill>
                  <a:srgbClr val="D45027"/>
                </a:solidFill>
                <a:latin typeface="Apple Braille" pitchFamily="2" charset="0"/>
              </a:rPr>
              <a:t>shifting the decision boundary</a:t>
            </a:r>
          </a:p>
          <a:p>
            <a:pPr>
              <a:lnSpc>
                <a:spcPct val="150000"/>
              </a:lnSpc>
            </a:pPr>
            <a:endParaRPr lang="en-US" dirty="0">
              <a:latin typeface="Apple Braille" pitchFamily="2" charset="0"/>
            </a:endParaRPr>
          </a:p>
          <a:p>
            <a:pPr marL="285750" indent="-285750">
              <a:lnSpc>
                <a:spcPct val="150000"/>
              </a:lnSpc>
              <a:buClr>
                <a:srgbClr val="126FB5"/>
              </a:buClr>
              <a:buSzPct val="120000"/>
              <a:buFont typeface="Arial" panose="020B0604020202020204" pitchFamily="34" charset="0"/>
              <a:buChar char="•"/>
            </a:pPr>
            <a:r>
              <a:rPr lang="en-US" dirty="0">
                <a:latin typeface="Apple Braille" pitchFamily="2" charset="0"/>
              </a:rPr>
              <a:t>We envision our work as a practical step in machine unlearning towards revealing </a:t>
            </a:r>
            <a:r>
              <a:rPr lang="en-US" dirty="0">
                <a:solidFill>
                  <a:srgbClr val="DB7453"/>
                </a:solidFill>
                <a:latin typeface="Apple Braille" pitchFamily="2" charset="0"/>
              </a:rPr>
              <a:t>the relationship </a:t>
            </a:r>
          </a:p>
          <a:p>
            <a:pPr>
              <a:lnSpc>
                <a:spcPct val="150000"/>
              </a:lnSpc>
            </a:pPr>
            <a:r>
              <a:rPr lang="en-US" dirty="0">
                <a:solidFill>
                  <a:srgbClr val="DB7453"/>
                </a:solidFill>
                <a:latin typeface="Apple Braille" pitchFamily="2" charset="0"/>
              </a:rPr>
              <a:t>   between decision boundary and forgetting</a:t>
            </a:r>
          </a:p>
          <a:p>
            <a:pPr>
              <a:lnSpc>
                <a:spcPct val="150000"/>
              </a:lnSpc>
            </a:pPr>
            <a:endParaRPr lang="en-US" dirty="0">
              <a:solidFill>
                <a:srgbClr val="DB7453"/>
              </a:solidFill>
              <a:latin typeface="Apple Braille" pitchFamily="2" charset="0"/>
            </a:endParaRPr>
          </a:p>
          <a:p>
            <a:pPr marL="285750" indent="-285750">
              <a:lnSpc>
                <a:spcPct val="150000"/>
              </a:lnSpc>
              <a:buClr>
                <a:srgbClr val="126FB5"/>
              </a:buClr>
              <a:buSzPct val="120000"/>
              <a:buFont typeface="Arial" panose="020B0604020202020204" pitchFamily="34" charset="0"/>
              <a:buChar char="•"/>
            </a:pPr>
            <a:r>
              <a:rPr lang="en-US" dirty="0">
                <a:latin typeface="Apple Braille" pitchFamily="2" charset="0"/>
              </a:rPr>
              <a:t>More interesting results in the paper	</a:t>
            </a:r>
          </a:p>
          <a:p>
            <a:pPr marL="537750" indent="-285750">
              <a:lnSpc>
                <a:spcPct val="150000"/>
              </a:lnSpc>
              <a:buClr>
                <a:srgbClr val="126FB5"/>
              </a:buClr>
              <a:buSzPct val="120000"/>
              <a:buFont typeface="Wingdings" pitchFamily="2" charset="2"/>
              <a:buChar char="ü"/>
            </a:pPr>
            <a:r>
              <a:rPr lang="en-US" dirty="0">
                <a:latin typeface="Apple Braille" pitchFamily="2" charset="0"/>
              </a:rPr>
              <a:t>Attention map before and after unlearning</a:t>
            </a:r>
          </a:p>
          <a:p>
            <a:pPr marL="537750" indent="-285750">
              <a:lnSpc>
                <a:spcPct val="150000"/>
              </a:lnSpc>
              <a:buClr>
                <a:srgbClr val="126FB5"/>
              </a:buClr>
              <a:buSzPct val="120000"/>
              <a:buFont typeface="Wingdings" pitchFamily="2" charset="2"/>
              <a:buChar char="ü"/>
            </a:pPr>
            <a:r>
              <a:rPr lang="en-US" dirty="0">
                <a:latin typeface="Apple Braille" pitchFamily="2" charset="0"/>
              </a:rPr>
              <a:t>Discussion on utility and privacy guarantee of unlearning </a:t>
            </a:r>
          </a:p>
          <a:p>
            <a:pPr marL="537750" indent="-285750">
              <a:lnSpc>
                <a:spcPct val="150000"/>
              </a:lnSpc>
              <a:buClr>
                <a:srgbClr val="126FB5"/>
              </a:buClr>
              <a:buSzPct val="120000"/>
              <a:buFont typeface="Wingdings" pitchFamily="2" charset="2"/>
              <a:buChar char="ü"/>
            </a:pPr>
            <a:r>
              <a:rPr lang="en-US" dirty="0">
                <a:latin typeface="Apple Braille" pitchFamily="2" charset="0"/>
              </a:rPr>
              <a:t>Boundary Shrink with different hyperparameters</a:t>
            </a:r>
          </a:p>
        </p:txBody>
      </p:sp>
      <p:sp>
        <p:nvSpPr>
          <p:cNvPr id="16" name="Slide Number Placeholder 15">
            <a:extLst>
              <a:ext uri="{FF2B5EF4-FFF2-40B4-BE49-F238E27FC236}">
                <a16:creationId xmlns:a16="http://schemas.microsoft.com/office/drawing/2014/main" xmlns="" id="{B026867B-A121-3B48-A232-C3E0E3808C9D}"/>
              </a:ext>
            </a:extLst>
          </p:cNvPr>
          <p:cNvSpPr>
            <a:spLocks noGrp="1"/>
          </p:cNvSpPr>
          <p:nvPr>
            <p:ph type="sldNum" sz="quarter" idx="12"/>
          </p:nvPr>
        </p:nvSpPr>
        <p:spPr/>
        <p:txBody>
          <a:bodyPr/>
          <a:lstStyle/>
          <a:p>
            <a:fld id="{7DC47DA6-EE08-A94C-9BD5-ADBD9627C3EE}" type="slidenum">
              <a:rPr lang="x-none" smtClean="0"/>
              <a:t>18</a:t>
            </a:fld>
            <a:endParaRPr lang="x-none"/>
          </a:p>
        </p:txBody>
      </p:sp>
      <p:pic>
        <p:nvPicPr>
          <p:cNvPr id="6" name="Picture 5">
            <a:extLst>
              <a:ext uri="{FF2B5EF4-FFF2-40B4-BE49-F238E27FC236}">
                <a16:creationId xmlns:a16="http://schemas.microsoft.com/office/drawing/2014/main" xmlns="" id="{D7C48247-C8E8-3344-A52E-A2B722A25E02}"/>
              </a:ext>
            </a:extLst>
          </p:cNvPr>
          <p:cNvPicPr>
            <a:picLocks noChangeAspect="1"/>
          </p:cNvPicPr>
          <p:nvPr/>
        </p:nvPicPr>
        <p:blipFill>
          <a:blip r:embed="rId3"/>
          <a:stretch>
            <a:fillRect/>
          </a:stretch>
        </p:blipFill>
        <p:spPr>
          <a:xfrm>
            <a:off x="8915960" y="4223871"/>
            <a:ext cx="2132479" cy="2132479"/>
          </a:xfrm>
          <a:prstGeom prst="rect">
            <a:avLst/>
          </a:prstGeom>
        </p:spPr>
      </p:pic>
    </p:spTree>
    <p:extLst>
      <p:ext uri="{BB962C8B-B14F-4D97-AF65-F5344CB8AC3E}">
        <p14:creationId xmlns:p14="http://schemas.microsoft.com/office/powerpoint/2010/main" val="346391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B59A63B-B9E0-224B-B4D8-2B77EA0331D7}"/>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6" name="TextBox 5">
            <a:extLst>
              <a:ext uri="{FF2B5EF4-FFF2-40B4-BE49-F238E27FC236}">
                <a16:creationId xmlns:a16="http://schemas.microsoft.com/office/drawing/2014/main" xmlns="" id="{B793986A-5DC6-4E4E-97F7-34FD4E73330F}"/>
              </a:ext>
            </a:extLst>
          </p:cNvPr>
          <p:cNvSpPr txBox="1"/>
          <p:nvPr/>
        </p:nvSpPr>
        <p:spPr>
          <a:xfrm>
            <a:off x="595504" y="232263"/>
            <a:ext cx="11596496" cy="766117"/>
          </a:xfrm>
          <a:prstGeom prst="rect">
            <a:avLst/>
          </a:prstGeom>
          <a:solidFill>
            <a:srgbClr val="136FB5"/>
          </a:solidFill>
        </p:spPr>
        <p:txBody>
          <a:bodyPr wrap="square" rtlCol="0">
            <a:spAutoFit/>
          </a:bodyPr>
          <a:lstStyle/>
          <a:p>
            <a:r>
              <a:rPr lang="x-none" sz="4400" dirty="0">
                <a:solidFill>
                  <a:schemeClr val="bg1"/>
                </a:solidFill>
                <a:latin typeface="Apple Braille" pitchFamily="2" charset="0"/>
                <a:cs typeface="Times New Roman" panose="02020603050405020304" pitchFamily="18" charset="0"/>
              </a:rPr>
              <a:t>Background</a:t>
            </a:r>
          </a:p>
        </p:txBody>
      </p:sp>
      <p:grpSp>
        <p:nvGrpSpPr>
          <p:cNvPr id="55" name="Group 54">
            <a:extLst>
              <a:ext uri="{FF2B5EF4-FFF2-40B4-BE49-F238E27FC236}">
                <a16:creationId xmlns:a16="http://schemas.microsoft.com/office/drawing/2014/main" xmlns="" id="{7A3493C7-990F-F041-8022-8263E0448C41}"/>
              </a:ext>
            </a:extLst>
          </p:cNvPr>
          <p:cNvGrpSpPr/>
          <p:nvPr/>
        </p:nvGrpSpPr>
        <p:grpSpPr>
          <a:xfrm>
            <a:off x="4425244" y="2348153"/>
            <a:ext cx="3341511" cy="2161694"/>
            <a:chOff x="1968754" y="3798838"/>
            <a:chExt cx="3341511" cy="2161694"/>
          </a:xfrm>
        </p:grpSpPr>
        <p:sp>
          <p:nvSpPr>
            <p:cNvPr id="14" name="Rounded Rectangle 13">
              <a:extLst>
                <a:ext uri="{FF2B5EF4-FFF2-40B4-BE49-F238E27FC236}">
                  <a16:creationId xmlns:a16="http://schemas.microsoft.com/office/drawing/2014/main" xmlns="" id="{C1AABF4D-FB29-4D49-A155-9FC14A743F18}"/>
                </a:ext>
              </a:extLst>
            </p:cNvPr>
            <p:cNvSpPr/>
            <p:nvPr/>
          </p:nvSpPr>
          <p:spPr>
            <a:xfrm>
              <a:off x="1968754" y="3798838"/>
              <a:ext cx="3341511" cy="2161694"/>
            </a:xfrm>
            <a:prstGeom prst="roundRect">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31" name="Picture 30">
              <a:extLst>
                <a:ext uri="{FF2B5EF4-FFF2-40B4-BE49-F238E27FC236}">
                  <a16:creationId xmlns:a16="http://schemas.microsoft.com/office/drawing/2014/main" xmlns="" id="{CC731EE0-87B8-9A4A-ABFD-C18C68D20866}"/>
                </a:ext>
              </a:extLst>
            </p:cNvPr>
            <p:cNvPicPr>
              <a:picLocks noChangeAspect="1"/>
            </p:cNvPicPr>
            <p:nvPr/>
          </p:nvPicPr>
          <p:blipFill>
            <a:blip r:embed="rId3"/>
            <a:stretch>
              <a:fillRect/>
            </a:stretch>
          </p:blipFill>
          <p:spPr>
            <a:xfrm>
              <a:off x="2216588" y="3937925"/>
              <a:ext cx="2845844" cy="1883521"/>
            </a:xfrm>
            <a:prstGeom prst="rect">
              <a:avLst/>
            </a:prstGeom>
          </p:spPr>
        </p:pic>
      </p:grpSp>
      <p:sp>
        <p:nvSpPr>
          <p:cNvPr id="2" name="TextBox 1">
            <a:extLst>
              <a:ext uri="{FF2B5EF4-FFF2-40B4-BE49-F238E27FC236}">
                <a16:creationId xmlns:a16="http://schemas.microsoft.com/office/drawing/2014/main" xmlns="" id="{05565B3D-503F-5F49-8086-2B416048D1FB}"/>
              </a:ext>
            </a:extLst>
          </p:cNvPr>
          <p:cNvSpPr txBox="1"/>
          <p:nvPr/>
        </p:nvSpPr>
        <p:spPr>
          <a:xfrm>
            <a:off x="2036266" y="1556706"/>
            <a:ext cx="8119467" cy="400110"/>
          </a:xfrm>
          <a:prstGeom prst="rect">
            <a:avLst/>
          </a:prstGeom>
          <a:noFill/>
        </p:spPr>
        <p:txBody>
          <a:bodyPr wrap="none" rtlCol="0">
            <a:spAutoFit/>
          </a:bodyPr>
          <a:lstStyle/>
          <a:p>
            <a:pPr algn="ctr"/>
            <a:r>
              <a:rPr lang="x-none" sz="2000" dirty="0">
                <a:latin typeface="Apple Braille" pitchFamily="2" charset="0"/>
              </a:rPr>
              <a:t>DNNs</a:t>
            </a:r>
            <a:r>
              <a:rPr lang="zh-CN" altLang="en-US" sz="2000" dirty="0">
                <a:latin typeface="Apple Braille" pitchFamily="2" charset="0"/>
              </a:rPr>
              <a:t> </a:t>
            </a:r>
            <a:r>
              <a:rPr lang="en-US" altLang="zh-CN" sz="2000" dirty="0">
                <a:latin typeface="Apple Braille" pitchFamily="2" charset="0"/>
              </a:rPr>
              <a:t>have</a:t>
            </a:r>
            <a:r>
              <a:rPr lang="zh-CN" altLang="en-US" sz="2000" dirty="0">
                <a:latin typeface="Apple Braille" pitchFamily="2" charset="0"/>
              </a:rPr>
              <a:t> </a:t>
            </a:r>
            <a:r>
              <a:rPr lang="en-US" altLang="zh-CN" sz="2000" dirty="0">
                <a:latin typeface="Apple Braille" pitchFamily="2" charset="0"/>
              </a:rPr>
              <a:t>become</a:t>
            </a:r>
            <a:r>
              <a:rPr lang="zh-CN" altLang="en-US" sz="2000" dirty="0">
                <a:latin typeface="Apple Braille" pitchFamily="2" charset="0"/>
              </a:rPr>
              <a:t> </a:t>
            </a:r>
            <a:r>
              <a:rPr lang="en-US" altLang="zh-CN" sz="2000" dirty="0">
                <a:latin typeface="Apple Braille" pitchFamily="2" charset="0"/>
              </a:rPr>
              <a:t>ubiquitous</a:t>
            </a:r>
            <a:r>
              <a:rPr lang="zh-CN" altLang="en-US" sz="2000" dirty="0">
                <a:latin typeface="Apple Braille" pitchFamily="2" charset="0"/>
              </a:rPr>
              <a:t> </a:t>
            </a:r>
            <a:r>
              <a:rPr lang="en-US" altLang="zh-CN" sz="2000" dirty="0">
                <a:latin typeface="Apple Braille" pitchFamily="2" charset="0"/>
              </a:rPr>
              <a:t>tool</a:t>
            </a:r>
            <a:r>
              <a:rPr lang="zh-CN" altLang="en-US" sz="2000" dirty="0">
                <a:latin typeface="Apple Braille" pitchFamily="2" charset="0"/>
              </a:rPr>
              <a:t> </a:t>
            </a:r>
            <a:r>
              <a:rPr lang="en-US" altLang="zh-CN" sz="2000" dirty="0">
                <a:latin typeface="Apple Braille" pitchFamily="2" charset="0"/>
              </a:rPr>
              <a:t>in</a:t>
            </a:r>
            <a:r>
              <a:rPr lang="zh-CN" altLang="en-US" sz="2000" dirty="0">
                <a:latin typeface="Apple Braille" pitchFamily="2" charset="0"/>
              </a:rPr>
              <a:t> </a:t>
            </a:r>
            <a:r>
              <a:rPr lang="en-US" altLang="zh-CN" sz="2000" dirty="0">
                <a:latin typeface="Apple Braille" pitchFamily="2" charset="0"/>
              </a:rPr>
              <a:t>developing</a:t>
            </a:r>
            <a:r>
              <a:rPr lang="zh-CN" altLang="en-US" sz="2000" dirty="0">
                <a:latin typeface="Apple Braille" pitchFamily="2" charset="0"/>
              </a:rPr>
              <a:t> </a:t>
            </a:r>
            <a:r>
              <a:rPr lang="en-US" altLang="zh-CN" sz="2000" dirty="0">
                <a:latin typeface="Apple Braille" pitchFamily="2" charset="0"/>
              </a:rPr>
              <a:t>data-driven</a:t>
            </a:r>
            <a:r>
              <a:rPr lang="zh-CN" altLang="en-US" sz="2000" dirty="0">
                <a:latin typeface="Apple Braille" pitchFamily="2" charset="0"/>
              </a:rPr>
              <a:t> </a:t>
            </a:r>
            <a:r>
              <a:rPr lang="en-US" altLang="zh-CN" sz="2000" dirty="0">
                <a:latin typeface="Apple Braille" pitchFamily="2" charset="0"/>
              </a:rPr>
              <a:t>services.</a:t>
            </a:r>
            <a:endParaRPr lang="x-none" sz="2000" dirty="0">
              <a:latin typeface="Apple Braille" pitchFamily="2" charset="0"/>
            </a:endParaRPr>
          </a:p>
        </p:txBody>
      </p:sp>
      <p:sp>
        <p:nvSpPr>
          <p:cNvPr id="3" name="TextBox 2">
            <a:extLst>
              <a:ext uri="{FF2B5EF4-FFF2-40B4-BE49-F238E27FC236}">
                <a16:creationId xmlns:a16="http://schemas.microsoft.com/office/drawing/2014/main" xmlns="" id="{BE98FE7F-6CC0-B641-90A5-347C240607CD}"/>
              </a:ext>
            </a:extLst>
          </p:cNvPr>
          <p:cNvSpPr txBox="1"/>
          <p:nvPr/>
        </p:nvSpPr>
        <p:spPr>
          <a:xfrm>
            <a:off x="595504" y="2653898"/>
            <a:ext cx="2842060" cy="646331"/>
          </a:xfrm>
          <a:prstGeom prst="rect">
            <a:avLst/>
          </a:prstGeom>
          <a:noFill/>
        </p:spPr>
        <p:txBody>
          <a:bodyPr wrap="none" rtlCol="0">
            <a:spAutoFit/>
          </a:bodyPr>
          <a:lstStyle/>
          <a:p>
            <a:pPr marL="285750" indent="-285750">
              <a:buFont typeface="Arial" panose="020B0604020202020204" pitchFamily="34" charset="0"/>
              <a:buChar char="•"/>
            </a:pPr>
            <a:r>
              <a:rPr lang="x-none" dirty="0">
                <a:latin typeface="Apple Braille" pitchFamily="2" charset="0"/>
                <a:cs typeface="Angsana New" panose="02020603050405020304" pitchFamily="18" charset="-34"/>
              </a:rPr>
              <a:t>Power</a:t>
            </a:r>
            <a:r>
              <a:rPr lang="zh-CN" altLang="en-US" dirty="0">
                <a:latin typeface="Apple Braille" pitchFamily="2" charset="0"/>
                <a:cs typeface="Angsana New" panose="02020603050405020304" pitchFamily="18" charset="-34"/>
              </a:rPr>
              <a:t> </a:t>
            </a:r>
            <a:r>
              <a:rPr lang="en-US" altLang="zh-CN" dirty="0">
                <a:latin typeface="Apple Braille" pitchFamily="2" charset="0"/>
                <a:cs typeface="Angsana New" panose="02020603050405020304" pitchFamily="18" charset="-34"/>
              </a:rPr>
              <a:t>lies</a:t>
            </a:r>
            <a:r>
              <a:rPr lang="zh-CN" altLang="en-US" dirty="0">
                <a:latin typeface="Apple Braille" pitchFamily="2" charset="0"/>
                <a:cs typeface="Angsana New" panose="02020603050405020304" pitchFamily="18" charset="-34"/>
              </a:rPr>
              <a:t> </a:t>
            </a:r>
            <a:r>
              <a:rPr lang="en-US" altLang="zh-CN" dirty="0">
                <a:latin typeface="Apple Braille" pitchFamily="2" charset="0"/>
                <a:cs typeface="Angsana New" panose="02020603050405020304" pitchFamily="18" charset="-34"/>
              </a:rPr>
              <a:t>in</a:t>
            </a:r>
            <a:r>
              <a:rPr lang="zh-CN" altLang="en-US" dirty="0">
                <a:latin typeface="Apple Braille" pitchFamily="2" charset="0"/>
                <a:cs typeface="Angsana New" panose="02020603050405020304" pitchFamily="18" charset="-34"/>
              </a:rPr>
              <a:t> </a:t>
            </a:r>
            <a:r>
              <a:rPr lang="en-US" altLang="zh-CN" dirty="0">
                <a:latin typeface="Apple Braille" pitchFamily="2" charset="0"/>
                <a:cs typeface="Angsana New" panose="02020603050405020304" pitchFamily="18" charset="-34"/>
              </a:rPr>
              <a:t>the</a:t>
            </a:r>
            <a:r>
              <a:rPr lang="zh-CN" altLang="en-US" dirty="0">
                <a:latin typeface="Apple Braille" pitchFamily="2" charset="0"/>
                <a:cs typeface="Angsana New" panose="02020603050405020304" pitchFamily="18" charset="-34"/>
              </a:rPr>
              <a:t> </a:t>
            </a:r>
            <a:r>
              <a:rPr lang="en-US" altLang="zh-CN" dirty="0">
                <a:solidFill>
                  <a:srgbClr val="DB7453"/>
                </a:solidFill>
                <a:latin typeface="Apple Braille" pitchFamily="2" charset="0"/>
                <a:cs typeface="Angsana New" panose="02020603050405020304" pitchFamily="18" charset="-34"/>
              </a:rPr>
              <a:t>large</a:t>
            </a:r>
            <a:r>
              <a:rPr lang="zh-CN" altLang="en-US" dirty="0">
                <a:solidFill>
                  <a:srgbClr val="DB7453"/>
                </a:solidFill>
                <a:latin typeface="Apple Braille" pitchFamily="2" charset="0"/>
                <a:cs typeface="Angsana New" panose="02020603050405020304" pitchFamily="18" charset="-34"/>
              </a:rPr>
              <a:t> </a:t>
            </a:r>
            <a:endParaRPr lang="en-US" altLang="zh-CN" dirty="0">
              <a:solidFill>
                <a:srgbClr val="DB7453"/>
              </a:solidFill>
              <a:latin typeface="Apple Braille" pitchFamily="2" charset="0"/>
              <a:cs typeface="Angsana New" panose="02020603050405020304" pitchFamily="18" charset="-34"/>
            </a:endParaRPr>
          </a:p>
          <a:p>
            <a:r>
              <a:rPr lang="zh-CN" altLang="en-US" dirty="0">
                <a:solidFill>
                  <a:srgbClr val="DB7453"/>
                </a:solidFill>
                <a:latin typeface="Apple Braille" pitchFamily="2" charset="0"/>
                <a:cs typeface="Angsana New" panose="02020603050405020304" pitchFamily="18" charset="-34"/>
              </a:rPr>
              <a:t>     </a:t>
            </a:r>
            <a:r>
              <a:rPr lang="en-US" altLang="zh-CN" dirty="0">
                <a:solidFill>
                  <a:srgbClr val="DB7453"/>
                </a:solidFill>
                <a:latin typeface="Apple Braille" pitchFamily="2" charset="0"/>
                <a:cs typeface="Angsana New" panose="02020603050405020304" pitchFamily="18" charset="-34"/>
              </a:rPr>
              <a:t>parameter</a:t>
            </a:r>
            <a:r>
              <a:rPr lang="zh-CN" altLang="en-US" dirty="0">
                <a:solidFill>
                  <a:srgbClr val="DB7453"/>
                </a:solidFill>
                <a:latin typeface="Apple Braille" pitchFamily="2" charset="0"/>
                <a:cs typeface="Angsana New" panose="02020603050405020304" pitchFamily="18" charset="-34"/>
              </a:rPr>
              <a:t> </a:t>
            </a:r>
            <a:r>
              <a:rPr lang="en-US" altLang="zh-CN" dirty="0">
                <a:latin typeface="Apple Braille" pitchFamily="2" charset="0"/>
                <a:cs typeface="Angsana New" panose="02020603050405020304" pitchFamily="18" charset="-34"/>
              </a:rPr>
              <a:t>space</a:t>
            </a:r>
            <a:endParaRPr lang="x-none" dirty="0">
              <a:latin typeface="Apple Braille" pitchFamily="2" charset="0"/>
              <a:cs typeface="Angsana New" panose="02020603050405020304" pitchFamily="18" charset="-34"/>
            </a:endParaRPr>
          </a:p>
        </p:txBody>
      </p:sp>
      <p:sp>
        <p:nvSpPr>
          <p:cNvPr id="22" name="TextBox 21">
            <a:extLst>
              <a:ext uri="{FF2B5EF4-FFF2-40B4-BE49-F238E27FC236}">
                <a16:creationId xmlns:a16="http://schemas.microsoft.com/office/drawing/2014/main" xmlns="" id="{AA82C5E7-52F2-824F-9E6B-58691EAEC3A9}"/>
              </a:ext>
            </a:extLst>
          </p:cNvPr>
          <p:cNvSpPr txBox="1"/>
          <p:nvPr/>
        </p:nvSpPr>
        <p:spPr>
          <a:xfrm>
            <a:off x="595504" y="3880936"/>
            <a:ext cx="3705823" cy="369332"/>
          </a:xfrm>
          <a:prstGeom prst="rect">
            <a:avLst/>
          </a:prstGeom>
          <a:noFill/>
        </p:spPr>
        <p:txBody>
          <a:bodyPr wrap="none" rtlCol="0">
            <a:spAutoFit/>
          </a:bodyPr>
          <a:lstStyle/>
          <a:p>
            <a:pPr marL="285750" indent="-285750">
              <a:buFont typeface="Arial" panose="020B0604020202020204" pitchFamily="34" charset="0"/>
              <a:buChar char="•"/>
            </a:pPr>
            <a:r>
              <a:rPr lang="x-none" dirty="0">
                <a:latin typeface="Apple Braille" pitchFamily="2" charset="0"/>
              </a:rPr>
              <a:t>DNNs</a:t>
            </a:r>
            <a:r>
              <a:rPr lang="zh-CN" altLang="en-US" dirty="0">
                <a:latin typeface="Apple Braille" pitchFamily="2" charset="0"/>
              </a:rPr>
              <a:t> </a:t>
            </a:r>
            <a:r>
              <a:rPr lang="en-US" altLang="zh-CN" dirty="0">
                <a:latin typeface="Apple Braille" pitchFamily="2" charset="0"/>
              </a:rPr>
              <a:t>with</a:t>
            </a:r>
            <a:r>
              <a:rPr lang="zh-CN" altLang="en-US" dirty="0">
                <a:latin typeface="Apple Braille" pitchFamily="2" charset="0"/>
              </a:rPr>
              <a:t> </a:t>
            </a:r>
            <a:r>
              <a:rPr lang="en-US" altLang="zh-CN" dirty="0">
                <a:solidFill>
                  <a:srgbClr val="D45027"/>
                </a:solidFill>
                <a:latin typeface="Apple Braille" pitchFamily="2" charset="0"/>
              </a:rPr>
              <a:t>poor</a:t>
            </a:r>
            <a:r>
              <a:rPr lang="zh-CN" altLang="en-US" dirty="0">
                <a:solidFill>
                  <a:srgbClr val="D45027"/>
                </a:solidFill>
                <a:latin typeface="Apple Braille" pitchFamily="2" charset="0"/>
              </a:rPr>
              <a:t> </a:t>
            </a:r>
            <a:r>
              <a:rPr lang="en-US" altLang="zh-CN" dirty="0">
                <a:solidFill>
                  <a:srgbClr val="D45027"/>
                </a:solidFill>
                <a:latin typeface="Apple Braille" pitchFamily="2" charset="0"/>
              </a:rPr>
              <a:t>interpretability</a:t>
            </a:r>
            <a:endParaRPr lang="x-none" dirty="0">
              <a:solidFill>
                <a:srgbClr val="D45027"/>
              </a:solidFill>
              <a:latin typeface="Apple Braille" pitchFamily="2" charset="0"/>
            </a:endParaRPr>
          </a:p>
        </p:txBody>
      </p:sp>
      <p:sp>
        <p:nvSpPr>
          <p:cNvPr id="24" name="TextBox 23">
            <a:extLst>
              <a:ext uri="{FF2B5EF4-FFF2-40B4-BE49-F238E27FC236}">
                <a16:creationId xmlns:a16="http://schemas.microsoft.com/office/drawing/2014/main" xmlns="" id="{002D781A-8B5A-1D4C-8004-AB7C59C23F9D}"/>
              </a:ext>
            </a:extLst>
          </p:cNvPr>
          <p:cNvSpPr txBox="1"/>
          <p:nvPr/>
        </p:nvSpPr>
        <p:spPr>
          <a:xfrm>
            <a:off x="8027852" y="2674339"/>
            <a:ext cx="2962221" cy="646331"/>
          </a:xfrm>
          <a:prstGeom prst="rect">
            <a:avLst/>
          </a:prstGeom>
          <a:noFill/>
        </p:spPr>
        <p:txBody>
          <a:bodyPr wrap="none" rtlCol="0">
            <a:spAutoFit/>
          </a:bodyPr>
          <a:lstStyle/>
          <a:p>
            <a:pPr marL="285750" indent="-285750" algn="ctr">
              <a:buFont typeface="Arial" panose="020B0604020202020204" pitchFamily="34" charset="0"/>
              <a:buChar char="•"/>
            </a:pPr>
            <a:r>
              <a:rPr lang="en-US" altLang="zh-CN" sz="1800" dirty="0">
                <a:latin typeface="Apple Braille" pitchFamily="2" charset="0"/>
                <a:ea typeface="微软雅黑" panose="020B0503020204020204" pitchFamily="34" charset="-122"/>
                <a:cs typeface="Times New Roman" panose="02020603050405020304" pitchFamily="18" charset="0"/>
              </a:rPr>
              <a:t>DNNs</a:t>
            </a:r>
            <a:r>
              <a:rPr lang="zh-CN" altLang="en-US" sz="1800" dirty="0">
                <a:latin typeface="Apple Braille" pitchFamily="2" charset="0"/>
                <a:ea typeface="微软雅黑" panose="020B0503020204020204" pitchFamily="34" charset="-122"/>
                <a:cs typeface="Times New Roman" panose="02020603050405020304" pitchFamily="18" charset="0"/>
              </a:rPr>
              <a:t> </a:t>
            </a:r>
            <a:r>
              <a:rPr lang="en-US" altLang="zh-CN" sz="1800" dirty="0">
                <a:latin typeface="Apple Braille" pitchFamily="2" charset="0"/>
                <a:ea typeface="微软雅黑" panose="020B0503020204020204" pitchFamily="34" charset="-122"/>
                <a:cs typeface="Times New Roman" panose="02020603050405020304" pitchFamily="18" charset="0"/>
              </a:rPr>
              <a:t>cause unintended </a:t>
            </a:r>
          </a:p>
          <a:p>
            <a:pPr algn="ctr"/>
            <a:r>
              <a:rPr lang="en-US" altLang="zh-CN" sz="1800" dirty="0">
                <a:solidFill>
                  <a:srgbClr val="DB7453"/>
                </a:solidFill>
                <a:latin typeface="Apple Braille" pitchFamily="2" charset="0"/>
                <a:ea typeface="微软雅黑" panose="020B0503020204020204" pitchFamily="34" charset="-122"/>
                <a:cs typeface="Times New Roman" panose="02020603050405020304" pitchFamily="18" charset="0"/>
              </a:rPr>
              <a:t>memorization</a:t>
            </a:r>
            <a:endParaRPr lang="en-US" altLang="zh-CN" sz="1800" dirty="0">
              <a:latin typeface="Apple Braille" pitchFamily="2" charset="0"/>
              <a:ea typeface="微软雅黑" panose="020B0503020204020204" pitchFamily="34" charset="-122"/>
              <a:cs typeface="Times New Roman" panose="02020603050405020304" pitchFamily="18" charset="0"/>
            </a:endParaRPr>
          </a:p>
        </p:txBody>
      </p:sp>
      <p:sp>
        <p:nvSpPr>
          <p:cNvPr id="25" name="TextBox 24">
            <a:extLst>
              <a:ext uri="{FF2B5EF4-FFF2-40B4-BE49-F238E27FC236}">
                <a16:creationId xmlns:a16="http://schemas.microsoft.com/office/drawing/2014/main" xmlns="" id="{98322C71-AD87-BB40-8CDF-22C4E1C10471}"/>
              </a:ext>
            </a:extLst>
          </p:cNvPr>
          <p:cNvSpPr txBox="1"/>
          <p:nvPr/>
        </p:nvSpPr>
        <p:spPr>
          <a:xfrm>
            <a:off x="7766755" y="3646855"/>
            <a:ext cx="3223318" cy="646331"/>
          </a:xfrm>
          <a:prstGeom prst="rect">
            <a:avLst/>
          </a:prstGeom>
          <a:noFill/>
        </p:spPr>
        <p:txBody>
          <a:bodyPr wrap="none" rtlCol="0">
            <a:spAutoFit/>
          </a:bodyPr>
          <a:lstStyle/>
          <a:p>
            <a:pPr marL="285750" indent="-285750" algn="ctr">
              <a:buFont typeface="Arial" panose="020B0604020202020204" pitchFamily="34" charset="0"/>
              <a:buChar char="•"/>
            </a:pPr>
            <a:r>
              <a:rPr lang="en-US" altLang="zh-CN" sz="1800" dirty="0">
                <a:latin typeface="Apple Braille" pitchFamily="2" charset="0"/>
                <a:ea typeface="微软雅黑" panose="020B0503020204020204" pitchFamily="34" charset="-122"/>
                <a:cs typeface="Times New Roman" panose="02020603050405020304" pitchFamily="18" charset="0"/>
              </a:rPr>
              <a:t>DNNs</a:t>
            </a:r>
            <a:r>
              <a:rPr lang="zh-CN" altLang="en-US" sz="1800" dirty="0">
                <a:latin typeface="Apple Braille" pitchFamily="2" charset="0"/>
                <a:ea typeface="微软雅黑" panose="020B0503020204020204" pitchFamily="34" charset="-122"/>
                <a:cs typeface="Times New Roman" panose="02020603050405020304" pitchFamily="18" charset="0"/>
              </a:rPr>
              <a:t> </a:t>
            </a:r>
            <a:r>
              <a:rPr lang="en-US" altLang="zh-CN" sz="1800" dirty="0">
                <a:latin typeface="Apple Braille" pitchFamily="2" charset="0"/>
                <a:ea typeface="微软雅黑" panose="020B0503020204020204" pitchFamily="34" charset="-122"/>
                <a:cs typeface="Times New Roman" panose="02020603050405020304" pitchFamily="18" charset="0"/>
              </a:rPr>
              <a:t>may</a:t>
            </a:r>
            <a:r>
              <a:rPr lang="zh-CN" altLang="en-US" sz="1800" dirty="0">
                <a:latin typeface="Apple Braille" pitchFamily="2" charset="0"/>
                <a:ea typeface="微软雅黑" panose="020B0503020204020204" pitchFamily="34" charset="-122"/>
                <a:cs typeface="Times New Roman" panose="02020603050405020304" pitchFamily="18" charset="0"/>
              </a:rPr>
              <a:t> </a:t>
            </a:r>
            <a:r>
              <a:rPr lang="en-US" altLang="zh-CN" sz="1800" dirty="0">
                <a:latin typeface="Apple Braille" pitchFamily="2" charset="0"/>
                <a:ea typeface="微软雅黑" panose="020B0503020204020204" pitchFamily="34" charset="-122"/>
                <a:cs typeface="Times New Roman" panose="02020603050405020304" pitchFamily="18" charset="0"/>
              </a:rPr>
              <a:t>memorize</a:t>
            </a:r>
            <a:r>
              <a:rPr lang="zh-CN" altLang="en-US" sz="1800" dirty="0">
                <a:latin typeface="Apple Braille" pitchFamily="2" charset="0"/>
                <a:ea typeface="微软雅黑" panose="020B0503020204020204" pitchFamily="34" charset="-122"/>
                <a:cs typeface="Times New Roman" panose="02020603050405020304" pitchFamily="18" charset="0"/>
              </a:rPr>
              <a:t> </a:t>
            </a:r>
            <a:endParaRPr lang="en-US" altLang="zh-CN" sz="1800" dirty="0">
              <a:latin typeface="Apple Braille" pitchFamily="2" charset="0"/>
              <a:ea typeface="微软雅黑" panose="020B0503020204020204" pitchFamily="34" charset="-122"/>
              <a:cs typeface="Times New Roman" panose="02020603050405020304" pitchFamily="18" charset="0"/>
            </a:endParaRPr>
          </a:p>
          <a:p>
            <a:pPr algn="ctr"/>
            <a:r>
              <a:rPr lang="zh-CN" altLang="en-US" dirty="0">
                <a:solidFill>
                  <a:srgbClr val="DB7453"/>
                </a:solidFill>
                <a:latin typeface="Apple Braille" pitchFamily="2" charset="0"/>
                <a:ea typeface="微软雅黑" panose="020B0503020204020204" pitchFamily="34" charset="-122"/>
                <a:cs typeface="Times New Roman" panose="02020603050405020304" pitchFamily="18" charset="0"/>
              </a:rPr>
              <a:t>       </a:t>
            </a:r>
            <a:r>
              <a:rPr lang="en-US" altLang="zh-CN" sz="1800" dirty="0">
                <a:solidFill>
                  <a:srgbClr val="DB7453"/>
                </a:solidFill>
                <a:latin typeface="Apple Braille" pitchFamily="2" charset="0"/>
                <a:ea typeface="微软雅黑" panose="020B0503020204020204" pitchFamily="34" charset="-122"/>
                <a:cs typeface="Times New Roman" panose="02020603050405020304" pitchFamily="18" charset="0"/>
              </a:rPr>
              <a:t>sensitive</a:t>
            </a:r>
            <a:r>
              <a:rPr lang="zh-CN" altLang="en-US" sz="1800" dirty="0">
                <a:solidFill>
                  <a:srgbClr val="DB7453"/>
                </a:solidFill>
                <a:latin typeface="Apple Braille" pitchFamily="2" charset="0"/>
                <a:ea typeface="微软雅黑" panose="020B0503020204020204" pitchFamily="34" charset="-122"/>
                <a:cs typeface="Times New Roman" panose="02020603050405020304" pitchFamily="18" charset="0"/>
              </a:rPr>
              <a:t> </a:t>
            </a:r>
            <a:r>
              <a:rPr lang="en-US" altLang="zh-CN" sz="1800" dirty="0">
                <a:solidFill>
                  <a:srgbClr val="DB7453"/>
                </a:solidFill>
                <a:latin typeface="Apple Braille" pitchFamily="2" charset="0"/>
                <a:ea typeface="微软雅黑" panose="020B0503020204020204" pitchFamily="34" charset="-122"/>
                <a:cs typeface="Times New Roman" panose="02020603050405020304" pitchFamily="18" charset="0"/>
              </a:rPr>
              <a:t>or</a:t>
            </a:r>
            <a:r>
              <a:rPr lang="zh-CN" altLang="en-US" sz="1800" dirty="0">
                <a:solidFill>
                  <a:srgbClr val="DB7453"/>
                </a:solidFill>
                <a:latin typeface="Apple Braille" pitchFamily="2" charset="0"/>
                <a:ea typeface="微软雅黑" panose="020B0503020204020204" pitchFamily="34" charset="-122"/>
                <a:cs typeface="Times New Roman" panose="02020603050405020304" pitchFamily="18" charset="0"/>
              </a:rPr>
              <a:t> </a:t>
            </a:r>
            <a:r>
              <a:rPr lang="en-US" altLang="zh-CN" sz="1800" dirty="0">
                <a:solidFill>
                  <a:srgbClr val="DB7453"/>
                </a:solidFill>
                <a:latin typeface="Apple Braille" pitchFamily="2" charset="0"/>
                <a:ea typeface="微软雅黑" panose="020B0503020204020204" pitchFamily="34" charset="-122"/>
                <a:cs typeface="Times New Roman" panose="02020603050405020304" pitchFamily="18" charset="0"/>
              </a:rPr>
              <a:t>flawed</a:t>
            </a:r>
            <a:r>
              <a:rPr lang="zh-CN" altLang="en-US" sz="1800" dirty="0">
                <a:solidFill>
                  <a:srgbClr val="DB7453"/>
                </a:solidFill>
                <a:latin typeface="Apple Braille" pitchFamily="2" charset="0"/>
                <a:ea typeface="微软雅黑" panose="020B0503020204020204" pitchFamily="34" charset="-122"/>
                <a:cs typeface="Times New Roman" panose="02020603050405020304" pitchFamily="18" charset="0"/>
              </a:rPr>
              <a:t> </a:t>
            </a:r>
            <a:r>
              <a:rPr lang="en-US" altLang="zh-CN" sz="1800" dirty="0">
                <a:latin typeface="Apple Braille" pitchFamily="2" charset="0"/>
                <a:ea typeface="微软雅黑" panose="020B0503020204020204" pitchFamily="34" charset="-122"/>
                <a:cs typeface="Times New Roman" panose="02020603050405020304" pitchFamily="18" charset="0"/>
              </a:rPr>
              <a:t>data</a:t>
            </a:r>
            <a:r>
              <a:rPr lang="zh-CN" altLang="en-US" sz="1800" dirty="0">
                <a:latin typeface="Apple Braille" pitchFamily="2" charset="0"/>
                <a:ea typeface="微软雅黑" panose="020B0503020204020204" pitchFamily="34" charset="-122"/>
                <a:cs typeface="Times New Roman" panose="02020603050405020304" pitchFamily="18" charset="0"/>
              </a:rPr>
              <a:t> </a:t>
            </a:r>
            <a:endParaRPr lang="en-US" altLang="zh-CN" sz="1800" dirty="0">
              <a:latin typeface="Apple Braille" pitchFamily="2" charset="0"/>
              <a:ea typeface="微软雅黑" panose="020B0503020204020204" pitchFamily="34" charset="-122"/>
              <a:cs typeface="Times New Roman" panose="02020603050405020304" pitchFamily="18" charset="0"/>
            </a:endParaRPr>
          </a:p>
        </p:txBody>
      </p:sp>
      <p:pic>
        <p:nvPicPr>
          <p:cNvPr id="26" name="Picture 25">
            <a:extLst>
              <a:ext uri="{FF2B5EF4-FFF2-40B4-BE49-F238E27FC236}">
                <a16:creationId xmlns:a16="http://schemas.microsoft.com/office/drawing/2014/main" xmlns="" id="{391E9EC7-F6DB-7740-AA08-D639384C9F30}"/>
              </a:ext>
            </a:extLst>
          </p:cNvPr>
          <p:cNvPicPr>
            <a:picLocks noChangeAspect="1"/>
          </p:cNvPicPr>
          <p:nvPr/>
        </p:nvPicPr>
        <p:blipFill>
          <a:blip r:embed="rId4"/>
          <a:stretch>
            <a:fillRect/>
          </a:stretch>
        </p:blipFill>
        <p:spPr>
          <a:xfrm>
            <a:off x="6575548" y="4900657"/>
            <a:ext cx="1070769" cy="1080000"/>
          </a:xfrm>
          <a:prstGeom prst="rect">
            <a:avLst/>
          </a:prstGeom>
        </p:spPr>
      </p:pic>
      <p:pic>
        <p:nvPicPr>
          <p:cNvPr id="27" name="Picture 26">
            <a:extLst>
              <a:ext uri="{FF2B5EF4-FFF2-40B4-BE49-F238E27FC236}">
                <a16:creationId xmlns:a16="http://schemas.microsoft.com/office/drawing/2014/main" xmlns="" id="{B8E157E9-2701-D340-9411-798940B03552}"/>
              </a:ext>
            </a:extLst>
          </p:cNvPr>
          <p:cNvPicPr>
            <a:picLocks noChangeAspect="1"/>
          </p:cNvPicPr>
          <p:nvPr/>
        </p:nvPicPr>
        <p:blipFill>
          <a:blip r:embed="rId5"/>
          <a:stretch>
            <a:fillRect/>
          </a:stretch>
        </p:blipFill>
        <p:spPr>
          <a:xfrm>
            <a:off x="4536454" y="4900657"/>
            <a:ext cx="1080000" cy="1080000"/>
          </a:xfrm>
          <a:prstGeom prst="rect">
            <a:avLst/>
          </a:prstGeom>
        </p:spPr>
      </p:pic>
      <p:sp>
        <p:nvSpPr>
          <p:cNvPr id="10" name="Slide Number Placeholder 9">
            <a:extLst>
              <a:ext uri="{FF2B5EF4-FFF2-40B4-BE49-F238E27FC236}">
                <a16:creationId xmlns:a16="http://schemas.microsoft.com/office/drawing/2014/main" xmlns="" id="{C5113481-6B37-704B-AC67-5A819C02B773}"/>
              </a:ext>
            </a:extLst>
          </p:cNvPr>
          <p:cNvSpPr>
            <a:spLocks noGrp="1"/>
          </p:cNvSpPr>
          <p:nvPr>
            <p:ph type="sldNum" sz="quarter" idx="12"/>
          </p:nvPr>
        </p:nvSpPr>
        <p:spPr/>
        <p:txBody>
          <a:bodyPr/>
          <a:lstStyle/>
          <a:p>
            <a:fld id="{7DC47DA6-EE08-A94C-9BD5-ADBD9627C3EE}" type="slidenum">
              <a:rPr lang="x-none" sz="2000" b="1" smtClean="0">
                <a:latin typeface="Apple Braille" pitchFamily="2" charset="0"/>
              </a:rPr>
              <a:t>2</a:t>
            </a:fld>
            <a:endParaRPr lang="x-none" sz="2000" b="1" dirty="0">
              <a:latin typeface="Apple Braille" pitchFamily="2" charset="0"/>
            </a:endParaRPr>
          </a:p>
        </p:txBody>
      </p:sp>
    </p:spTree>
    <p:extLst>
      <p:ext uri="{BB962C8B-B14F-4D97-AF65-F5344CB8AC3E}">
        <p14:creationId xmlns:p14="http://schemas.microsoft.com/office/powerpoint/2010/main" val="17684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EB6B85A2-A9DF-A346-8B6F-09E4A66D9BDA}"/>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1B74B8"/>
                </a:solidFill>
              </a:rPr>
              <a:t>IMG_0835.PNG</a:t>
            </a:r>
            <a:endParaRPr lang="x-none" dirty="0">
              <a:solidFill>
                <a:srgbClr val="1B74B8"/>
              </a:solidFill>
            </a:endParaRPr>
          </a:p>
        </p:txBody>
      </p:sp>
      <p:sp>
        <p:nvSpPr>
          <p:cNvPr id="22" name="TextBox 21">
            <a:extLst>
              <a:ext uri="{FF2B5EF4-FFF2-40B4-BE49-F238E27FC236}">
                <a16:creationId xmlns:a16="http://schemas.microsoft.com/office/drawing/2014/main" xmlns="" id="{B44BB050-9065-4E46-A709-629AD8D72E30}"/>
              </a:ext>
            </a:extLst>
          </p:cNvPr>
          <p:cNvSpPr txBox="1"/>
          <p:nvPr/>
        </p:nvSpPr>
        <p:spPr>
          <a:xfrm>
            <a:off x="595504" y="232263"/>
            <a:ext cx="11596496" cy="766117"/>
          </a:xfrm>
          <a:prstGeom prst="rect">
            <a:avLst/>
          </a:prstGeom>
          <a:solidFill>
            <a:srgbClr val="136FB5"/>
          </a:solidFill>
        </p:spPr>
        <p:txBody>
          <a:bodyPr wrap="square" rtlCol="0">
            <a:spAutoFit/>
          </a:bodyPr>
          <a:lstStyle/>
          <a:p>
            <a:r>
              <a:rPr lang="x-none" sz="4400" dirty="0">
                <a:solidFill>
                  <a:schemeClr val="bg1"/>
                </a:solidFill>
                <a:latin typeface="Apple Braille" pitchFamily="2" charset="0"/>
                <a:cs typeface="Times New Roman" panose="02020603050405020304" pitchFamily="18" charset="0"/>
              </a:rPr>
              <a:t>Background</a:t>
            </a:r>
          </a:p>
        </p:txBody>
      </p:sp>
      <p:sp>
        <p:nvSpPr>
          <p:cNvPr id="17" name="Can 16">
            <a:extLst>
              <a:ext uri="{FF2B5EF4-FFF2-40B4-BE49-F238E27FC236}">
                <a16:creationId xmlns:a16="http://schemas.microsoft.com/office/drawing/2014/main" xmlns="" id="{9779E208-BF62-384F-837E-B6A71002BCEE}"/>
              </a:ext>
            </a:extLst>
          </p:cNvPr>
          <p:cNvSpPr>
            <a:spLocks noChangeAspect="1"/>
          </p:cNvSpPr>
          <p:nvPr/>
        </p:nvSpPr>
        <p:spPr>
          <a:xfrm>
            <a:off x="3589390" y="2428935"/>
            <a:ext cx="1023045" cy="435362"/>
          </a:xfrm>
          <a:prstGeom prst="can">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accent2">
                  <a:lumMod val="60000"/>
                  <a:lumOff val="40000"/>
                </a:schemeClr>
              </a:solidFill>
            </a:endParaRPr>
          </a:p>
        </p:txBody>
      </p:sp>
      <p:sp>
        <p:nvSpPr>
          <p:cNvPr id="21" name="Rounded Rectangle 20">
            <a:extLst>
              <a:ext uri="{FF2B5EF4-FFF2-40B4-BE49-F238E27FC236}">
                <a16:creationId xmlns:a16="http://schemas.microsoft.com/office/drawing/2014/main" xmlns="" id="{C87B8488-709E-404D-98B1-019F082785EA}"/>
              </a:ext>
            </a:extLst>
          </p:cNvPr>
          <p:cNvSpPr/>
          <p:nvPr/>
        </p:nvSpPr>
        <p:spPr>
          <a:xfrm>
            <a:off x="6769306" y="1702691"/>
            <a:ext cx="1720094" cy="943925"/>
          </a:xfrm>
          <a:prstGeom prst="roundRect">
            <a:avLst/>
          </a:prstGeom>
          <a:solidFill>
            <a:srgbClr val="D45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t>model</a:t>
            </a:r>
          </a:p>
        </p:txBody>
      </p:sp>
      <p:sp>
        <p:nvSpPr>
          <p:cNvPr id="38" name="TextBox 37">
            <a:extLst>
              <a:ext uri="{FF2B5EF4-FFF2-40B4-BE49-F238E27FC236}">
                <a16:creationId xmlns:a16="http://schemas.microsoft.com/office/drawing/2014/main" xmlns="" id="{F6E61E15-30DE-8241-8079-B9DE3B173FD9}"/>
              </a:ext>
            </a:extLst>
          </p:cNvPr>
          <p:cNvSpPr txBox="1"/>
          <p:nvPr/>
        </p:nvSpPr>
        <p:spPr>
          <a:xfrm>
            <a:off x="5229907" y="1714449"/>
            <a:ext cx="949299" cy="369332"/>
          </a:xfrm>
          <a:prstGeom prst="rect">
            <a:avLst/>
          </a:prstGeom>
          <a:noFill/>
        </p:spPr>
        <p:txBody>
          <a:bodyPr wrap="square" rtlCol="0">
            <a:spAutoFit/>
          </a:bodyPr>
          <a:lstStyle/>
          <a:p>
            <a:pPr algn="ctr"/>
            <a:r>
              <a:rPr lang="x-none" dirty="0">
                <a:latin typeface="Times New Roman" panose="02020603050405020304" pitchFamily="18" charset="0"/>
                <a:cs typeface="Times New Roman" panose="02020603050405020304" pitchFamily="18" charset="0"/>
              </a:rPr>
              <a:t>learning</a:t>
            </a:r>
          </a:p>
        </p:txBody>
      </p:sp>
      <p:cxnSp>
        <p:nvCxnSpPr>
          <p:cNvPr id="42" name="Straight Arrow Connector 41">
            <a:extLst>
              <a:ext uri="{FF2B5EF4-FFF2-40B4-BE49-F238E27FC236}">
                <a16:creationId xmlns:a16="http://schemas.microsoft.com/office/drawing/2014/main" xmlns="" id="{73F49B0D-B3A2-974F-BAFF-611460A749E7}"/>
              </a:ext>
            </a:extLst>
          </p:cNvPr>
          <p:cNvCxnSpPr>
            <a:stCxn id="16" idx="4"/>
            <a:endCxn id="21" idx="1"/>
          </p:cNvCxnSpPr>
          <p:nvPr/>
        </p:nvCxnSpPr>
        <p:spPr>
          <a:xfrm flipV="1">
            <a:off x="4612436" y="2174654"/>
            <a:ext cx="2156870" cy="1"/>
          </a:xfrm>
          <a:prstGeom prst="straightConnector1">
            <a:avLst/>
          </a:prstGeom>
          <a:ln w="63500">
            <a:solidFill>
              <a:srgbClr val="008F0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8BD1B046-DFD8-024B-97BE-817138C2A67E}"/>
              </a:ext>
            </a:extLst>
          </p:cNvPr>
          <p:cNvCxnSpPr>
            <a:cxnSpLocks/>
            <a:stCxn id="21" idx="2"/>
          </p:cNvCxnSpPr>
          <p:nvPr/>
        </p:nvCxnSpPr>
        <p:spPr>
          <a:xfrm>
            <a:off x="7629353" y="2646616"/>
            <a:ext cx="0" cy="1307726"/>
          </a:xfrm>
          <a:prstGeom prst="straightConnector1">
            <a:avLst/>
          </a:prstGeom>
          <a:ln w="63500">
            <a:solidFill>
              <a:srgbClr val="DB7453"/>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56670D2A-FC12-AE4D-9DF1-D2A54FB8B20B}"/>
              </a:ext>
            </a:extLst>
          </p:cNvPr>
          <p:cNvSpPr txBox="1"/>
          <p:nvPr/>
        </p:nvSpPr>
        <p:spPr>
          <a:xfrm>
            <a:off x="7629353" y="3010417"/>
            <a:ext cx="1172117" cy="369332"/>
          </a:xfrm>
          <a:prstGeom prst="rect">
            <a:avLst/>
          </a:prstGeom>
          <a:noFill/>
        </p:spPr>
        <p:txBody>
          <a:bodyPr wrap="square" rtlCol="0">
            <a:spAutoFit/>
          </a:bodyPr>
          <a:lstStyle/>
          <a:p>
            <a:pPr algn="ctr"/>
            <a:r>
              <a:rPr lang="x-none" dirty="0">
                <a:latin typeface="Times New Roman" panose="02020603050405020304" pitchFamily="18" charset="0"/>
                <a:cs typeface="Times New Roman" panose="02020603050405020304" pitchFamily="18" charset="0"/>
              </a:rPr>
              <a:t>unlearning</a:t>
            </a:r>
          </a:p>
        </p:txBody>
      </p:sp>
      <p:sp>
        <p:nvSpPr>
          <p:cNvPr id="16" name="Can 15">
            <a:extLst>
              <a:ext uri="{FF2B5EF4-FFF2-40B4-BE49-F238E27FC236}">
                <a16:creationId xmlns:a16="http://schemas.microsoft.com/office/drawing/2014/main" xmlns="" id="{5F1ED2B6-065A-5845-B084-D26E62C759E0}"/>
              </a:ext>
            </a:extLst>
          </p:cNvPr>
          <p:cNvSpPr/>
          <p:nvPr/>
        </p:nvSpPr>
        <p:spPr>
          <a:xfrm>
            <a:off x="3589390" y="1702692"/>
            <a:ext cx="1023046" cy="943925"/>
          </a:xfrm>
          <a:prstGeom prst="can">
            <a:avLst>
              <a:gd name="adj" fmla="val 17857"/>
            </a:avLst>
          </a:prstGeom>
          <a:solidFill>
            <a:srgbClr val="019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bg1"/>
                </a:solidFill>
              </a:rPr>
              <a:t>Data</a:t>
            </a:r>
          </a:p>
        </p:txBody>
      </p:sp>
      <p:pic>
        <p:nvPicPr>
          <p:cNvPr id="8" name="Graphic 7" descr="User">
            <a:extLst>
              <a:ext uri="{FF2B5EF4-FFF2-40B4-BE49-F238E27FC236}">
                <a16:creationId xmlns:a16="http://schemas.microsoft.com/office/drawing/2014/main" xmlns="" id="{6685BFC0-9A2A-9141-B555-F366DE2224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51213" y="1714449"/>
            <a:ext cx="914400" cy="914400"/>
          </a:xfrm>
          <a:prstGeom prst="rect">
            <a:avLst/>
          </a:prstGeom>
        </p:spPr>
      </p:pic>
      <p:sp>
        <p:nvSpPr>
          <p:cNvPr id="28" name="TextBox 27">
            <a:extLst>
              <a:ext uri="{FF2B5EF4-FFF2-40B4-BE49-F238E27FC236}">
                <a16:creationId xmlns:a16="http://schemas.microsoft.com/office/drawing/2014/main" xmlns="" id="{C1F5FB2E-5D94-DB4E-8BCB-08A07B460DC6}"/>
              </a:ext>
            </a:extLst>
          </p:cNvPr>
          <p:cNvSpPr txBox="1"/>
          <p:nvPr/>
        </p:nvSpPr>
        <p:spPr>
          <a:xfrm>
            <a:off x="1153188" y="2494965"/>
            <a:ext cx="710451" cy="369332"/>
          </a:xfrm>
          <a:prstGeom prst="rect">
            <a:avLst/>
          </a:prstGeom>
          <a:noFill/>
        </p:spPr>
        <p:txBody>
          <a:bodyPr wrap="square" rtlCol="0">
            <a:spAutoFit/>
          </a:bodyPr>
          <a:lstStyle/>
          <a:p>
            <a:pPr algn="ctr"/>
            <a:r>
              <a:rPr lang="x-none" dirty="0">
                <a:latin typeface="Times New Roman" panose="02020603050405020304" pitchFamily="18" charset="0"/>
                <a:cs typeface="Times New Roman" panose="02020603050405020304" pitchFamily="18" charset="0"/>
              </a:rPr>
              <a:t>Users</a:t>
            </a:r>
          </a:p>
        </p:txBody>
      </p:sp>
      <p:cxnSp>
        <p:nvCxnSpPr>
          <p:cNvPr id="29" name="Straight Arrow Connector 28">
            <a:extLst>
              <a:ext uri="{FF2B5EF4-FFF2-40B4-BE49-F238E27FC236}">
                <a16:creationId xmlns:a16="http://schemas.microsoft.com/office/drawing/2014/main" xmlns="" id="{7ED634CC-65D4-174A-BB86-2D43BD11B2BC}"/>
              </a:ext>
            </a:extLst>
          </p:cNvPr>
          <p:cNvCxnSpPr>
            <a:cxnSpLocks/>
          </p:cNvCxnSpPr>
          <p:nvPr/>
        </p:nvCxnSpPr>
        <p:spPr>
          <a:xfrm>
            <a:off x="1951781" y="2174653"/>
            <a:ext cx="153563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17FCD1E1-2229-3B47-9D44-A2503F1391A0}"/>
              </a:ext>
            </a:extLst>
          </p:cNvPr>
          <p:cNvSpPr txBox="1"/>
          <p:nvPr/>
        </p:nvSpPr>
        <p:spPr>
          <a:xfrm>
            <a:off x="2009831" y="2182202"/>
            <a:ext cx="1213729" cy="307777"/>
          </a:xfrm>
          <a:prstGeom prst="rect">
            <a:avLst/>
          </a:prstGeom>
          <a:noFill/>
        </p:spPr>
        <p:txBody>
          <a:bodyPr wrap="square" rtlCol="0">
            <a:spAutoFit/>
          </a:bodyPr>
          <a:lstStyle/>
          <a:p>
            <a:pPr algn="ctr"/>
            <a:r>
              <a:rPr lang="x-none" sz="1400" dirty="0">
                <a:latin typeface="Times New Roman" panose="02020603050405020304" pitchFamily="18" charset="0"/>
                <a:cs typeface="Times New Roman" panose="02020603050405020304" pitchFamily="18" charset="0"/>
              </a:rPr>
              <a:t>Forget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request</a:t>
            </a:r>
            <a:endParaRPr lang="x-none" sz="1400" dirty="0">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xmlns="" id="{8B0D6691-FEE6-B346-B24E-7DB4EB58A7FD}"/>
              </a:ext>
            </a:extLst>
          </p:cNvPr>
          <p:cNvSpPr/>
          <p:nvPr/>
        </p:nvSpPr>
        <p:spPr>
          <a:xfrm>
            <a:off x="3240865" y="3954343"/>
            <a:ext cx="1720094" cy="943925"/>
          </a:xfrm>
          <a:prstGeom prst="roundRect">
            <a:avLst/>
          </a:prstGeom>
          <a:solidFill>
            <a:srgbClr val="008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t>Retrained</a:t>
            </a:r>
          </a:p>
          <a:p>
            <a:pPr algn="ctr"/>
            <a:r>
              <a:rPr lang="x-none" dirty="0"/>
              <a:t>model</a:t>
            </a:r>
          </a:p>
        </p:txBody>
      </p:sp>
      <p:cxnSp>
        <p:nvCxnSpPr>
          <p:cNvPr id="39" name="Straight Arrow Connector 38">
            <a:extLst>
              <a:ext uri="{FF2B5EF4-FFF2-40B4-BE49-F238E27FC236}">
                <a16:creationId xmlns:a16="http://schemas.microsoft.com/office/drawing/2014/main" xmlns="" id="{C28D1A88-3D19-6B40-8900-FD9B720D6B9D}"/>
              </a:ext>
            </a:extLst>
          </p:cNvPr>
          <p:cNvCxnSpPr>
            <a:cxnSpLocks/>
            <a:endCxn id="35" idx="0"/>
          </p:cNvCxnSpPr>
          <p:nvPr/>
        </p:nvCxnSpPr>
        <p:spPr>
          <a:xfrm>
            <a:off x="4100912" y="2650660"/>
            <a:ext cx="0" cy="1303683"/>
          </a:xfrm>
          <a:prstGeom prst="straightConnector1">
            <a:avLst/>
          </a:prstGeom>
          <a:ln w="63500">
            <a:solidFill>
              <a:srgbClr val="008F01"/>
            </a:solidFill>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xmlns="" id="{9CA8F702-1A24-C740-A753-B9286287829E}"/>
              </a:ext>
            </a:extLst>
          </p:cNvPr>
          <p:cNvSpPr/>
          <p:nvPr/>
        </p:nvSpPr>
        <p:spPr>
          <a:xfrm>
            <a:off x="6769306" y="3952860"/>
            <a:ext cx="1720094" cy="943925"/>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t>Unlearned</a:t>
            </a:r>
          </a:p>
          <a:p>
            <a:pPr algn="ctr"/>
            <a:r>
              <a:rPr lang="x-none" dirty="0"/>
              <a:t>model</a:t>
            </a:r>
          </a:p>
        </p:txBody>
      </p:sp>
      <p:sp>
        <p:nvSpPr>
          <p:cNvPr id="18" name="Left-Right Arrow 17">
            <a:extLst>
              <a:ext uri="{FF2B5EF4-FFF2-40B4-BE49-F238E27FC236}">
                <a16:creationId xmlns:a16="http://schemas.microsoft.com/office/drawing/2014/main" xmlns="" id="{3CC8C6DC-4870-7E44-AB1D-3434A5121BA0}"/>
              </a:ext>
            </a:extLst>
          </p:cNvPr>
          <p:cNvSpPr/>
          <p:nvPr/>
        </p:nvSpPr>
        <p:spPr>
          <a:xfrm>
            <a:off x="5257056" y="4283805"/>
            <a:ext cx="1216152" cy="28203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3" name="TextBox 42">
            <a:extLst>
              <a:ext uri="{FF2B5EF4-FFF2-40B4-BE49-F238E27FC236}">
                <a16:creationId xmlns:a16="http://schemas.microsoft.com/office/drawing/2014/main" xmlns="" id="{7A108501-50ED-A748-8056-3B1212BA9C2F}"/>
              </a:ext>
            </a:extLst>
          </p:cNvPr>
          <p:cNvSpPr txBox="1"/>
          <p:nvPr/>
        </p:nvSpPr>
        <p:spPr>
          <a:xfrm>
            <a:off x="3487416" y="2757385"/>
            <a:ext cx="1269194" cy="307777"/>
          </a:xfrm>
          <a:prstGeom prst="rect">
            <a:avLst/>
          </a:prstGeom>
          <a:noFill/>
        </p:spPr>
        <p:txBody>
          <a:bodyPr wrap="square" rtlCol="0">
            <a:spAutoFit/>
          </a:bodyPr>
          <a:lstStyle/>
          <a:p>
            <a:pPr algn="ctr"/>
            <a:r>
              <a:rPr lang="en-US" altLang="zh-CN" sz="1400" dirty="0">
                <a:latin typeface="Apple Braille" pitchFamily="2" charset="0"/>
                <a:ea typeface="微软雅黑" panose="020B0503020204020204" pitchFamily="34" charset="-122"/>
                <a:cs typeface="Times New Roman" panose="02020603050405020304" pitchFamily="18" charset="0"/>
              </a:rPr>
              <a:t>Sensitive</a:t>
            </a:r>
            <a:r>
              <a:rPr lang="zh-CN" altLang="en-US" sz="1400" dirty="0">
                <a:latin typeface="Apple Braille" pitchFamily="2" charset="0"/>
                <a:ea typeface="微软雅黑" panose="020B0503020204020204" pitchFamily="34" charset="-122"/>
                <a:cs typeface="Times New Roman" panose="02020603050405020304" pitchFamily="18" charset="0"/>
              </a:rPr>
              <a:t> </a:t>
            </a:r>
            <a:r>
              <a:rPr lang="en-US" altLang="zh-CN" sz="1400" dirty="0">
                <a:latin typeface="Apple Braille" pitchFamily="2" charset="0"/>
                <a:ea typeface="微软雅黑" panose="020B0503020204020204" pitchFamily="34" charset="-122"/>
                <a:cs typeface="Times New Roman" panose="02020603050405020304" pitchFamily="18" charset="0"/>
              </a:rPr>
              <a:t>data</a:t>
            </a:r>
            <a:endParaRPr lang="x-none" sz="1400" dirty="0">
              <a:latin typeface="Times New Roman" panose="02020603050405020304" pitchFamily="18" charset="0"/>
              <a:cs typeface="Times New Roman" panose="02020603050405020304" pitchFamily="18" charset="0"/>
            </a:endParaRPr>
          </a:p>
        </p:txBody>
      </p:sp>
      <p:pic>
        <p:nvPicPr>
          <p:cNvPr id="48" name="Picture 2" descr="What is GDPR and how does it impact your rights - Snel.com">
            <a:extLst>
              <a:ext uri="{FF2B5EF4-FFF2-40B4-BE49-F238E27FC236}">
                <a16:creationId xmlns:a16="http://schemas.microsoft.com/office/drawing/2014/main" xmlns="" id="{5B3E74D8-98D6-EE45-8B00-FCD56A8160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1" r="362"/>
          <a:stretch/>
        </p:blipFill>
        <p:spPr bwMode="auto">
          <a:xfrm>
            <a:off x="2190641" y="5050122"/>
            <a:ext cx="3348675" cy="167286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xmlns="" id="{DBE9B78F-828B-3946-8875-EAE8281FE29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04" t="1433" r="1118" b="-1433"/>
          <a:stretch/>
        </p:blipFill>
        <p:spPr bwMode="auto">
          <a:xfrm>
            <a:off x="6288209" y="5050121"/>
            <a:ext cx="3348676" cy="167286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xmlns="" id="{494B1EB4-538B-6545-A217-49FB9CB83E9A}"/>
              </a:ext>
            </a:extLst>
          </p:cNvPr>
          <p:cNvPicPr>
            <a:picLocks noChangeAspect="1"/>
          </p:cNvPicPr>
          <p:nvPr/>
        </p:nvPicPr>
        <p:blipFill>
          <a:blip r:embed="rId7"/>
          <a:stretch>
            <a:fillRect/>
          </a:stretch>
        </p:blipFill>
        <p:spPr>
          <a:xfrm>
            <a:off x="10110885" y="1543781"/>
            <a:ext cx="1070769" cy="1080000"/>
          </a:xfrm>
          <a:prstGeom prst="rect">
            <a:avLst/>
          </a:prstGeom>
        </p:spPr>
      </p:pic>
      <p:pic>
        <p:nvPicPr>
          <p:cNvPr id="53" name="Picture 52">
            <a:extLst>
              <a:ext uri="{FF2B5EF4-FFF2-40B4-BE49-F238E27FC236}">
                <a16:creationId xmlns:a16="http://schemas.microsoft.com/office/drawing/2014/main" xmlns="" id="{E79E63B6-5B9B-FE49-882B-A234D031906F}"/>
              </a:ext>
            </a:extLst>
          </p:cNvPr>
          <p:cNvPicPr>
            <a:picLocks noChangeAspect="1"/>
          </p:cNvPicPr>
          <p:nvPr/>
        </p:nvPicPr>
        <p:blipFill>
          <a:blip r:embed="rId8"/>
          <a:stretch>
            <a:fillRect/>
          </a:stretch>
        </p:blipFill>
        <p:spPr>
          <a:xfrm>
            <a:off x="8873212" y="1566616"/>
            <a:ext cx="1080000" cy="1080000"/>
          </a:xfrm>
          <a:prstGeom prst="rect">
            <a:avLst/>
          </a:prstGeom>
        </p:spPr>
      </p:pic>
      <p:sp>
        <p:nvSpPr>
          <p:cNvPr id="46" name="Slide Number Placeholder 45">
            <a:extLst>
              <a:ext uri="{FF2B5EF4-FFF2-40B4-BE49-F238E27FC236}">
                <a16:creationId xmlns:a16="http://schemas.microsoft.com/office/drawing/2014/main" xmlns="" id="{F2729455-3E94-094E-888D-9DDBF8ADC7CF}"/>
              </a:ext>
            </a:extLst>
          </p:cNvPr>
          <p:cNvSpPr>
            <a:spLocks noGrp="1"/>
          </p:cNvSpPr>
          <p:nvPr>
            <p:ph type="sldNum" sz="quarter" idx="12"/>
          </p:nvPr>
        </p:nvSpPr>
        <p:spPr/>
        <p:txBody>
          <a:bodyPr/>
          <a:lstStyle/>
          <a:p>
            <a:fld id="{7DC47DA6-EE08-A94C-9BD5-ADBD9627C3EE}" type="slidenum">
              <a:rPr lang="x-none" smtClean="0"/>
              <a:t>3</a:t>
            </a:fld>
            <a:endParaRPr lang="x-none"/>
          </a:p>
        </p:txBody>
      </p:sp>
    </p:spTree>
    <p:extLst>
      <p:ext uri="{BB962C8B-B14F-4D97-AF65-F5344CB8AC3E}">
        <p14:creationId xmlns:p14="http://schemas.microsoft.com/office/powerpoint/2010/main" val="37503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linds(horizontal)">
                                      <p:cBhvr>
                                        <p:cTn id="13" dur="500"/>
                                        <p:tgtEl>
                                          <p:spTgt spid="43"/>
                                        </p:tgtEl>
                                      </p:cBhvr>
                                    </p:animEffect>
                                  </p:childTnLst>
                                </p:cTn>
                              </p:par>
                              <p:par>
                                <p:cTn id="14" presetID="3" presetClass="entr" presetSubtype="1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blinds(horizontal)">
                                      <p:cBhvr>
                                        <p:cTn id="16" dur="500"/>
                                        <p:tgtEl>
                                          <p:spTgt spid="4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linds(horizontal)">
                                      <p:cBhvr>
                                        <p:cTn id="19" dur="500"/>
                                        <p:tgtEl>
                                          <p:spTgt spid="3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par>
                                <p:cTn id="26" presetID="3" presetClass="entr" presetSubtype="1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linds(horizontal)">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blinds(horizontal)">
                                      <p:cBhvr>
                                        <p:cTn id="33" dur="500"/>
                                        <p:tgtEl>
                                          <p:spTgt spid="48"/>
                                        </p:tgtEl>
                                      </p:cBhvr>
                                    </p:animEffect>
                                  </p:childTnLst>
                                </p:cTn>
                              </p:par>
                              <p:par>
                                <p:cTn id="34" presetID="3" presetClass="entr" presetSubtype="1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blinds(horizontal)">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par>
                                <p:cTn id="42" presetID="3" presetClass="entr" presetSubtype="1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par>
                                <p:cTn id="45" presetID="3" presetClass="entr" presetSubtype="1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linds(horizontal)">
                                      <p:cBhvr>
                                        <p:cTn id="55" dur="500"/>
                                        <p:tgtEl>
                                          <p:spTgt spid="3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blinds(horizontal)">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blinds(horizontal)">
                                      <p:cBhvr>
                                        <p:cTn id="63" dur="500"/>
                                        <p:tgtEl>
                                          <p:spTgt spid="50"/>
                                        </p:tgtEl>
                                      </p:cBhvr>
                                    </p:animEffect>
                                  </p:childTnLst>
                                </p:cTn>
                              </p:par>
                              <p:par>
                                <p:cTn id="64" presetID="3" presetClass="entr" presetSubtype="10" fill="hold"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blinds(horizontal)">
                                      <p:cBhvr>
                                        <p:cTn id="66" dur="500"/>
                                        <p:tgtEl>
                                          <p:spTgt spid="44"/>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linds(horizontal)">
                                      <p:cBhvr>
                                        <p:cTn id="69" dur="500"/>
                                        <p:tgtEl>
                                          <p:spTgt spid="40"/>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linds(horizontal)">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38" grpId="0"/>
      <p:bldP spid="50" grpId="0"/>
      <p:bldP spid="16" grpId="0" animBg="1"/>
      <p:bldP spid="28" grpId="0"/>
      <p:bldP spid="33" grpId="0"/>
      <p:bldP spid="35" grpId="0" animBg="1"/>
      <p:bldP spid="40" grpId="0" animBg="1"/>
      <p:bldP spid="18"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04BAA18-A726-4441-AF48-1F46BD052DAB}"/>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7" name="TextBox 6">
            <a:extLst>
              <a:ext uri="{FF2B5EF4-FFF2-40B4-BE49-F238E27FC236}">
                <a16:creationId xmlns:a16="http://schemas.microsoft.com/office/drawing/2014/main" xmlns="" id="{91C53930-EF31-0249-8CEA-7F55BC324DCB}"/>
              </a:ext>
            </a:extLst>
          </p:cNvPr>
          <p:cNvSpPr txBox="1"/>
          <p:nvPr/>
        </p:nvSpPr>
        <p:spPr>
          <a:xfrm>
            <a:off x="595504" y="232263"/>
            <a:ext cx="11596496" cy="769441"/>
          </a:xfrm>
          <a:prstGeom prst="rect">
            <a:avLst/>
          </a:prstGeom>
          <a:solidFill>
            <a:srgbClr val="136FB5"/>
          </a:solidFill>
        </p:spPr>
        <p:txBody>
          <a:bodyPr wrap="square" rtlCol="0">
            <a:spAutoFit/>
          </a:bodyPr>
          <a:lstStyle/>
          <a:p>
            <a:r>
              <a:rPr lang="x-none" sz="4400" dirty="0">
                <a:solidFill>
                  <a:schemeClr val="bg1"/>
                </a:solidFill>
                <a:latin typeface="Apple Braille" pitchFamily="2" charset="0"/>
                <a:cs typeface="Times New Roman" panose="02020603050405020304" pitchFamily="18" charset="0"/>
              </a:rPr>
              <a:t>Early</a:t>
            </a:r>
            <a:r>
              <a:rPr lang="zh-CN" altLang="en-US" sz="4400" dirty="0">
                <a:solidFill>
                  <a:schemeClr val="bg1"/>
                </a:solidFill>
                <a:latin typeface="Apple Braille" pitchFamily="2" charset="0"/>
                <a:cs typeface="Times New Roman" panose="02020603050405020304" pitchFamily="18" charset="0"/>
              </a:rPr>
              <a:t> </a:t>
            </a:r>
            <a:r>
              <a:rPr lang="en-US" altLang="zh-CN" sz="4400" dirty="0">
                <a:solidFill>
                  <a:schemeClr val="bg1"/>
                </a:solidFill>
                <a:latin typeface="Apple Braille" pitchFamily="2" charset="0"/>
                <a:cs typeface="Times New Roman" panose="02020603050405020304" pitchFamily="18" charset="0"/>
              </a:rPr>
              <a:t>studies</a:t>
            </a:r>
            <a:endParaRPr lang="x-none" sz="4400" dirty="0">
              <a:solidFill>
                <a:schemeClr val="bg1"/>
              </a:solidFill>
              <a:latin typeface="Apple Braille" pitchFamily="2" charset="0"/>
              <a:cs typeface="Times New Roman" panose="02020603050405020304" pitchFamily="18" charset="0"/>
            </a:endParaRPr>
          </a:p>
        </p:txBody>
      </p:sp>
      <p:sp>
        <p:nvSpPr>
          <p:cNvPr id="9" name="TextBox 8">
            <a:extLst>
              <a:ext uri="{FF2B5EF4-FFF2-40B4-BE49-F238E27FC236}">
                <a16:creationId xmlns:a16="http://schemas.microsoft.com/office/drawing/2014/main" xmlns="" id="{19A8C954-F7AB-C141-BDD7-300673515197}"/>
              </a:ext>
            </a:extLst>
          </p:cNvPr>
          <p:cNvSpPr txBox="1"/>
          <p:nvPr/>
        </p:nvSpPr>
        <p:spPr>
          <a:xfrm>
            <a:off x="1143000" y="1745286"/>
            <a:ext cx="4312508" cy="1477328"/>
          </a:xfrm>
          <a:prstGeom prst="rect">
            <a:avLst/>
          </a:prstGeom>
          <a:noFill/>
        </p:spPr>
        <p:txBody>
          <a:bodyPr wrap="square">
            <a:spAutoFit/>
          </a:bodyPr>
          <a:lstStyle/>
          <a:p>
            <a:pPr algn="ctr"/>
            <a:r>
              <a:rPr lang="en-US" b="1" dirty="0">
                <a:latin typeface="Apple Braille" pitchFamily="2" charset="0"/>
              </a:rPr>
              <a:t>Retrain Acceleration for DNN Models</a:t>
            </a:r>
            <a:r>
              <a:rPr lang="zh-CN" altLang="en-US" b="1" dirty="0">
                <a:latin typeface="Apple Braille" pitchFamily="2" charset="0"/>
              </a:rPr>
              <a:t>：</a:t>
            </a:r>
            <a:endParaRPr lang="en-US" altLang="zh-CN" b="1" dirty="0">
              <a:latin typeface="Apple Braille" pitchFamily="2" charset="0"/>
            </a:endParaRPr>
          </a:p>
          <a:p>
            <a:pPr algn="ctr"/>
            <a:r>
              <a:rPr lang="en-US" dirty="0">
                <a:latin typeface="Apple Braille" pitchFamily="2" charset="0"/>
              </a:rPr>
              <a:t>SISA</a:t>
            </a:r>
          </a:p>
          <a:p>
            <a:pPr algn="ctr"/>
            <a:r>
              <a:rPr lang="en-US" dirty="0">
                <a:latin typeface="Apple Braille" pitchFamily="2" charset="0"/>
              </a:rPr>
              <a:t>Amnesiac unlearning</a:t>
            </a:r>
          </a:p>
          <a:p>
            <a:pPr algn="ctr"/>
            <a:r>
              <a:rPr lang="en-US" dirty="0">
                <a:latin typeface="Apple Braille" pitchFamily="2" charset="0"/>
              </a:rPr>
              <a:t>Deltagrad</a:t>
            </a:r>
          </a:p>
          <a:p>
            <a:pPr algn="ctr"/>
            <a:r>
              <a:rPr lang="en-US" b="1" dirty="0">
                <a:latin typeface="Apple Braille" pitchFamily="2" charset="0"/>
              </a:rPr>
              <a:t>…</a:t>
            </a:r>
          </a:p>
        </p:txBody>
      </p:sp>
      <p:sp>
        <p:nvSpPr>
          <p:cNvPr id="10" name="Rounded Rectangle 9">
            <a:extLst>
              <a:ext uri="{FF2B5EF4-FFF2-40B4-BE49-F238E27FC236}">
                <a16:creationId xmlns:a16="http://schemas.microsoft.com/office/drawing/2014/main" xmlns="" id="{D3F9DE8A-68F4-6546-B2EB-D83D1DB29F22}"/>
              </a:ext>
            </a:extLst>
          </p:cNvPr>
          <p:cNvSpPr/>
          <p:nvPr/>
        </p:nvSpPr>
        <p:spPr>
          <a:xfrm>
            <a:off x="1013254" y="1604031"/>
            <a:ext cx="4572000" cy="165580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TextBox 10">
            <a:extLst>
              <a:ext uri="{FF2B5EF4-FFF2-40B4-BE49-F238E27FC236}">
                <a16:creationId xmlns:a16="http://schemas.microsoft.com/office/drawing/2014/main" xmlns="" id="{D05D6962-799A-564B-BA35-B1162424D9AC}"/>
              </a:ext>
            </a:extLst>
          </p:cNvPr>
          <p:cNvSpPr txBox="1"/>
          <p:nvPr/>
        </p:nvSpPr>
        <p:spPr>
          <a:xfrm>
            <a:off x="939114" y="3756046"/>
            <a:ext cx="4806778" cy="1477328"/>
          </a:xfrm>
          <a:prstGeom prst="rect">
            <a:avLst/>
          </a:prstGeom>
          <a:noFill/>
        </p:spPr>
        <p:txBody>
          <a:bodyPr wrap="square">
            <a:spAutoFit/>
          </a:bodyPr>
          <a:lstStyle/>
          <a:p>
            <a:pPr algn="ctr"/>
            <a:r>
              <a:rPr lang="en-US" b="1" dirty="0">
                <a:latin typeface="Apple Braille" pitchFamily="2" charset="0"/>
              </a:rPr>
              <a:t>Updating Parameters for DNN Models</a:t>
            </a:r>
            <a:r>
              <a:rPr lang="zh-CN" altLang="en-US" b="1" dirty="0">
                <a:latin typeface="Apple Braille" pitchFamily="2" charset="0"/>
              </a:rPr>
              <a:t>：</a:t>
            </a:r>
            <a:endParaRPr lang="en-US" altLang="zh-CN" b="1" dirty="0">
              <a:latin typeface="Apple Braille" pitchFamily="2" charset="0"/>
            </a:endParaRPr>
          </a:p>
          <a:p>
            <a:pPr algn="ctr"/>
            <a:r>
              <a:rPr lang="en-US" dirty="0">
                <a:latin typeface="Apple Braille" pitchFamily="2" charset="0"/>
              </a:rPr>
              <a:t>Fisher forgetting</a:t>
            </a:r>
          </a:p>
          <a:p>
            <a:pPr algn="ctr"/>
            <a:r>
              <a:rPr lang="en-US" dirty="0">
                <a:latin typeface="Apple Braille" pitchFamily="2" charset="0"/>
              </a:rPr>
              <a:t>NTK forgetting</a:t>
            </a:r>
          </a:p>
          <a:p>
            <a:pPr algn="ctr"/>
            <a:r>
              <a:rPr lang="en-US" dirty="0">
                <a:latin typeface="Apple Braille" pitchFamily="2" charset="0"/>
              </a:rPr>
              <a:t>SSSE</a:t>
            </a:r>
          </a:p>
          <a:p>
            <a:pPr algn="ctr"/>
            <a:r>
              <a:rPr lang="en-US" b="1" dirty="0">
                <a:latin typeface="Apple Braille" pitchFamily="2" charset="0"/>
              </a:rPr>
              <a:t>…</a:t>
            </a:r>
          </a:p>
        </p:txBody>
      </p:sp>
      <p:sp>
        <p:nvSpPr>
          <p:cNvPr id="12" name="Rounded Rectangle 11">
            <a:extLst>
              <a:ext uri="{FF2B5EF4-FFF2-40B4-BE49-F238E27FC236}">
                <a16:creationId xmlns:a16="http://schemas.microsoft.com/office/drawing/2014/main" xmlns="" id="{25C09AFE-9159-C649-AC4D-1A23627B3E11}"/>
              </a:ext>
            </a:extLst>
          </p:cNvPr>
          <p:cNvSpPr/>
          <p:nvPr/>
        </p:nvSpPr>
        <p:spPr>
          <a:xfrm>
            <a:off x="1013254" y="3675414"/>
            <a:ext cx="4572000" cy="165580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Right Arrow 12">
            <a:extLst>
              <a:ext uri="{FF2B5EF4-FFF2-40B4-BE49-F238E27FC236}">
                <a16:creationId xmlns:a16="http://schemas.microsoft.com/office/drawing/2014/main" xmlns="" id="{E9165F56-0031-8744-89DC-123C809E3168}"/>
              </a:ext>
            </a:extLst>
          </p:cNvPr>
          <p:cNvSpPr/>
          <p:nvPr/>
        </p:nvSpPr>
        <p:spPr>
          <a:xfrm>
            <a:off x="5928392" y="2265117"/>
            <a:ext cx="978408" cy="333633"/>
          </a:xfrm>
          <a:prstGeom prst="rightArrow">
            <a:avLst>
              <a:gd name="adj1" fmla="val 50000"/>
              <a:gd name="adj2" fmla="val 981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TextBox 13">
            <a:extLst>
              <a:ext uri="{FF2B5EF4-FFF2-40B4-BE49-F238E27FC236}">
                <a16:creationId xmlns:a16="http://schemas.microsoft.com/office/drawing/2014/main" xmlns="" id="{041F7498-ADF5-E044-B7C5-2605A1AAFFA3}"/>
              </a:ext>
            </a:extLst>
          </p:cNvPr>
          <p:cNvSpPr txBox="1"/>
          <p:nvPr/>
        </p:nvSpPr>
        <p:spPr>
          <a:xfrm>
            <a:off x="7210333" y="2094521"/>
            <a:ext cx="4996176" cy="646331"/>
          </a:xfrm>
          <a:prstGeom prst="rect">
            <a:avLst/>
          </a:prstGeom>
          <a:noFill/>
        </p:spPr>
        <p:txBody>
          <a:bodyPr wrap="none" rtlCol="0">
            <a:spAutoFit/>
          </a:bodyPr>
          <a:lstStyle/>
          <a:p>
            <a:r>
              <a:rPr lang="en-US" dirty="0">
                <a:latin typeface="Apple Braille" pitchFamily="2" charset="0"/>
              </a:rPr>
              <a:t>have to</a:t>
            </a:r>
            <a:r>
              <a:rPr lang="zh-CN" altLang="en-US" dirty="0">
                <a:latin typeface="Apple Braille" pitchFamily="2" charset="0"/>
              </a:rPr>
              <a:t> </a:t>
            </a:r>
            <a:r>
              <a:rPr lang="en-US" dirty="0">
                <a:solidFill>
                  <a:srgbClr val="D45027"/>
                </a:solidFill>
                <a:latin typeface="Apple Braille" pitchFamily="2" charset="0"/>
              </a:rPr>
              <a:t>intervene</a:t>
            </a:r>
            <a:r>
              <a:rPr lang="en-US" dirty="0">
                <a:latin typeface="Apple Braille" pitchFamily="2" charset="0"/>
              </a:rPr>
              <a:t> the original training pipeline</a:t>
            </a:r>
            <a:r>
              <a:rPr lang="zh-CN" altLang="en-US" dirty="0">
                <a:latin typeface="Apple Braille" pitchFamily="2" charset="0"/>
              </a:rPr>
              <a:t> </a:t>
            </a:r>
            <a:endParaRPr lang="en-US" altLang="zh-CN" dirty="0">
              <a:latin typeface="Apple Braille" pitchFamily="2" charset="0"/>
            </a:endParaRPr>
          </a:p>
          <a:p>
            <a:r>
              <a:rPr lang="en-US" altLang="zh-CN" dirty="0">
                <a:latin typeface="Apple Braille" pitchFamily="2" charset="0"/>
              </a:rPr>
              <a:t>and</a:t>
            </a:r>
            <a:r>
              <a:rPr lang="zh-CN" altLang="en-US" dirty="0">
                <a:latin typeface="Apple Braille" pitchFamily="2" charset="0"/>
              </a:rPr>
              <a:t> </a:t>
            </a:r>
            <a:r>
              <a:rPr lang="en-US" dirty="0">
                <a:solidFill>
                  <a:srgbClr val="D45027"/>
                </a:solidFill>
                <a:latin typeface="Apple Braille" pitchFamily="2" charset="0"/>
              </a:rPr>
              <a:t>hurt the utility </a:t>
            </a:r>
            <a:r>
              <a:rPr lang="en-US" dirty="0">
                <a:latin typeface="Apple Braille" pitchFamily="2" charset="0"/>
              </a:rPr>
              <a:t>of the DNN model</a:t>
            </a:r>
            <a:endParaRPr lang="x-none" dirty="0">
              <a:latin typeface="Apple Braille" pitchFamily="2" charset="0"/>
            </a:endParaRPr>
          </a:p>
        </p:txBody>
      </p:sp>
      <p:sp>
        <p:nvSpPr>
          <p:cNvPr id="15" name="Right Arrow 14">
            <a:extLst>
              <a:ext uri="{FF2B5EF4-FFF2-40B4-BE49-F238E27FC236}">
                <a16:creationId xmlns:a16="http://schemas.microsoft.com/office/drawing/2014/main" xmlns="" id="{F9791275-6B6C-5B4F-B38F-7B797DE05ED2}"/>
              </a:ext>
            </a:extLst>
          </p:cNvPr>
          <p:cNvSpPr/>
          <p:nvPr/>
        </p:nvSpPr>
        <p:spPr>
          <a:xfrm>
            <a:off x="5928392" y="4336499"/>
            <a:ext cx="978408" cy="333633"/>
          </a:xfrm>
          <a:prstGeom prst="rightArrow">
            <a:avLst>
              <a:gd name="adj1" fmla="val 50000"/>
              <a:gd name="adj2" fmla="val 981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TextBox 16">
            <a:extLst>
              <a:ext uri="{FF2B5EF4-FFF2-40B4-BE49-F238E27FC236}">
                <a16:creationId xmlns:a16="http://schemas.microsoft.com/office/drawing/2014/main" xmlns="" id="{8BFE560B-5254-0B4D-B2EF-9010347015D5}"/>
              </a:ext>
            </a:extLst>
          </p:cNvPr>
          <p:cNvSpPr txBox="1"/>
          <p:nvPr/>
        </p:nvSpPr>
        <p:spPr>
          <a:xfrm>
            <a:off x="7210333" y="4318649"/>
            <a:ext cx="4157677" cy="369332"/>
          </a:xfrm>
          <a:prstGeom prst="rect">
            <a:avLst/>
          </a:prstGeom>
          <a:noFill/>
        </p:spPr>
        <p:txBody>
          <a:bodyPr wrap="none" rtlCol="0">
            <a:spAutoFit/>
          </a:bodyPr>
          <a:lstStyle/>
          <a:p>
            <a:r>
              <a:rPr lang="en-US" dirty="0">
                <a:latin typeface="Apple Braille" pitchFamily="2" charset="0"/>
              </a:rPr>
              <a:t>cost too much </a:t>
            </a:r>
            <a:r>
              <a:rPr lang="en-US" dirty="0">
                <a:solidFill>
                  <a:srgbClr val="D45027"/>
                </a:solidFill>
                <a:latin typeface="Apple Braille" pitchFamily="2" charset="0"/>
              </a:rPr>
              <a:t>computational</a:t>
            </a:r>
            <a:r>
              <a:rPr lang="en-US" dirty="0">
                <a:latin typeface="Apple Braille" pitchFamily="2" charset="0"/>
              </a:rPr>
              <a:t> resource</a:t>
            </a:r>
            <a:endParaRPr lang="x-none" dirty="0">
              <a:latin typeface="Apple Braille" pitchFamily="2" charset="0"/>
            </a:endParaRPr>
          </a:p>
        </p:txBody>
      </p:sp>
      <p:sp>
        <p:nvSpPr>
          <p:cNvPr id="18" name="Rounded Rectangle 17">
            <a:extLst>
              <a:ext uri="{FF2B5EF4-FFF2-40B4-BE49-F238E27FC236}">
                <a16:creationId xmlns:a16="http://schemas.microsoft.com/office/drawing/2014/main" xmlns="" id="{A8D03501-473A-3F48-B269-BE278B8282A9}"/>
              </a:ext>
            </a:extLst>
          </p:cNvPr>
          <p:cNvSpPr/>
          <p:nvPr/>
        </p:nvSpPr>
        <p:spPr>
          <a:xfrm>
            <a:off x="1363649" y="5650899"/>
            <a:ext cx="9129486" cy="8870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D45027"/>
                </a:solidFill>
                <a:effectLst/>
                <a:latin typeface="Apple Braille" pitchFamily="2" charset="0"/>
                <a:ea typeface="DengXian" panose="02010600030101010101" pitchFamily="2" charset="-122"/>
              </a:rPr>
              <a:t>Problem: </a:t>
            </a:r>
            <a:r>
              <a:rPr lang="en-US" sz="2800" dirty="0">
                <a:solidFill>
                  <a:schemeClr val="tx1"/>
                </a:solidFill>
                <a:effectLst/>
                <a:latin typeface="Apple Braille" pitchFamily="2" charset="0"/>
                <a:ea typeface="DengXian" panose="02010600030101010101" pitchFamily="2" charset="-122"/>
              </a:rPr>
              <a:t>How to reduce the computational complexity?</a:t>
            </a:r>
            <a:r>
              <a:rPr lang="x-none" sz="2800" dirty="0">
                <a:solidFill>
                  <a:schemeClr val="tx1"/>
                </a:solidFill>
                <a:effectLst/>
                <a:latin typeface="Apple Braille" pitchFamily="2" charset="0"/>
              </a:rPr>
              <a:t> </a:t>
            </a:r>
            <a:endParaRPr lang="x-none" sz="2800" dirty="0">
              <a:solidFill>
                <a:schemeClr val="tx1"/>
              </a:solidFill>
              <a:latin typeface="Apple Braille" pitchFamily="2" charset="0"/>
            </a:endParaRPr>
          </a:p>
        </p:txBody>
      </p:sp>
      <p:sp>
        <p:nvSpPr>
          <p:cNvPr id="22" name="Slide Number Placeholder 21">
            <a:extLst>
              <a:ext uri="{FF2B5EF4-FFF2-40B4-BE49-F238E27FC236}">
                <a16:creationId xmlns:a16="http://schemas.microsoft.com/office/drawing/2014/main" xmlns="" id="{298FD9EF-3543-304D-A350-A4AD43B55663}"/>
              </a:ext>
            </a:extLst>
          </p:cNvPr>
          <p:cNvSpPr>
            <a:spLocks noGrp="1"/>
          </p:cNvSpPr>
          <p:nvPr>
            <p:ph type="sldNum" sz="quarter" idx="12"/>
          </p:nvPr>
        </p:nvSpPr>
        <p:spPr/>
        <p:txBody>
          <a:bodyPr/>
          <a:lstStyle/>
          <a:p>
            <a:fld id="{7DC47DA6-EE08-A94C-9BD5-ADBD9627C3EE}" type="slidenum">
              <a:rPr lang="x-none" smtClean="0"/>
              <a:t>4</a:t>
            </a:fld>
            <a:endParaRPr lang="x-none"/>
          </a:p>
        </p:txBody>
      </p:sp>
    </p:spTree>
    <p:extLst>
      <p:ext uri="{BB962C8B-B14F-4D97-AF65-F5344CB8AC3E}">
        <p14:creationId xmlns:p14="http://schemas.microsoft.com/office/powerpoint/2010/main" val="46407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xmlns="" id="{4D2FCFB7-31B4-0D4C-90AA-CB0C25514754}"/>
              </a:ext>
            </a:extLst>
          </p:cNvPr>
          <p:cNvSpPr/>
          <p:nvPr/>
        </p:nvSpPr>
        <p:spPr>
          <a:xfrm>
            <a:off x="5400700" y="1781169"/>
            <a:ext cx="6543779" cy="208234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4" name="Picture 3">
            <a:extLst>
              <a:ext uri="{FF2B5EF4-FFF2-40B4-BE49-F238E27FC236}">
                <a16:creationId xmlns:a16="http://schemas.microsoft.com/office/drawing/2014/main" xmlns="" id="{C55B47FC-9C52-5F40-B592-13B46B2BC601}"/>
              </a:ext>
            </a:extLst>
          </p:cNvPr>
          <p:cNvPicPr>
            <a:picLocks noChangeAspect="1"/>
          </p:cNvPicPr>
          <p:nvPr/>
        </p:nvPicPr>
        <p:blipFill>
          <a:blip r:embed="rId3"/>
          <a:stretch>
            <a:fillRect/>
          </a:stretch>
        </p:blipFill>
        <p:spPr>
          <a:xfrm>
            <a:off x="751755" y="1823197"/>
            <a:ext cx="4376300" cy="4268686"/>
          </a:xfrm>
          <a:prstGeom prst="rect">
            <a:avLst/>
          </a:prstGeom>
        </p:spPr>
      </p:pic>
      <p:sp>
        <p:nvSpPr>
          <p:cNvPr id="5" name="Rectangle 4">
            <a:extLst>
              <a:ext uri="{FF2B5EF4-FFF2-40B4-BE49-F238E27FC236}">
                <a16:creationId xmlns:a16="http://schemas.microsoft.com/office/drawing/2014/main" xmlns="" id="{421F3291-32D6-3D45-B4E3-62A2D87FF617}"/>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6" name="TextBox 5">
            <a:extLst>
              <a:ext uri="{FF2B5EF4-FFF2-40B4-BE49-F238E27FC236}">
                <a16:creationId xmlns:a16="http://schemas.microsoft.com/office/drawing/2014/main" xmlns="" id="{33A33318-6A9F-5441-A2D0-1804D98F3F94}"/>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Observations</a:t>
            </a:r>
          </a:p>
        </p:txBody>
      </p:sp>
      <p:sp>
        <p:nvSpPr>
          <p:cNvPr id="3" name="TextBox 2">
            <a:extLst>
              <a:ext uri="{FF2B5EF4-FFF2-40B4-BE49-F238E27FC236}">
                <a16:creationId xmlns:a16="http://schemas.microsoft.com/office/drawing/2014/main" xmlns="" id="{93DACAFF-93FE-0D4B-9F05-877FE1A242BE}"/>
              </a:ext>
            </a:extLst>
          </p:cNvPr>
          <p:cNvSpPr txBox="1"/>
          <p:nvPr/>
        </p:nvSpPr>
        <p:spPr>
          <a:xfrm>
            <a:off x="5498756" y="1823197"/>
            <a:ext cx="6543779" cy="87043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Apple Braille" pitchFamily="2" charset="0"/>
              </a:rPr>
              <a:t>the forgetting samples </a:t>
            </a:r>
            <a:r>
              <a:rPr lang="en-US" dirty="0">
                <a:solidFill>
                  <a:srgbClr val="D45027"/>
                </a:solidFill>
                <a:latin typeface="Apple Braille" pitchFamily="2" charset="0"/>
              </a:rPr>
              <a:t>spread around</a:t>
            </a:r>
            <a:r>
              <a:rPr lang="en-US" dirty="0">
                <a:latin typeface="Apple Braille" pitchFamily="2" charset="0"/>
              </a:rPr>
              <a:t> the decision space of </a:t>
            </a:r>
          </a:p>
          <a:p>
            <a:pPr>
              <a:lnSpc>
                <a:spcPct val="150000"/>
              </a:lnSpc>
            </a:pPr>
            <a:r>
              <a:rPr lang="zh-CN" altLang="en-US" dirty="0">
                <a:latin typeface="Apple Braille" pitchFamily="2" charset="0"/>
              </a:rPr>
              <a:t>    </a:t>
            </a:r>
            <a:r>
              <a:rPr lang="en-US" dirty="0">
                <a:latin typeface="Apple Braille" pitchFamily="2" charset="0"/>
              </a:rPr>
              <a:t>the retrained DNN model</a:t>
            </a:r>
          </a:p>
        </p:txBody>
      </p:sp>
      <p:sp>
        <p:nvSpPr>
          <p:cNvPr id="8" name="TextBox 7">
            <a:extLst>
              <a:ext uri="{FF2B5EF4-FFF2-40B4-BE49-F238E27FC236}">
                <a16:creationId xmlns:a16="http://schemas.microsoft.com/office/drawing/2014/main" xmlns="" id="{E218A735-6352-E444-B577-FCE6B342C30B}"/>
              </a:ext>
            </a:extLst>
          </p:cNvPr>
          <p:cNvSpPr txBox="1"/>
          <p:nvPr/>
        </p:nvSpPr>
        <p:spPr>
          <a:xfrm>
            <a:off x="5498756" y="4173941"/>
            <a:ext cx="6110514" cy="87043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Apple Braille" pitchFamily="2" charset="0"/>
              </a:rPr>
              <a:t>most of the forgetting samples </a:t>
            </a:r>
            <a:r>
              <a:rPr lang="en-US" dirty="0">
                <a:solidFill>
                  <a:srgbClr val="D45027"/>
                </a:solidFill>
                <a:latin typeface="Apple Braille" pitchFamily="2" charset="0"/>
              </a:rPr>
              <a:t>move to the border of other clusters</a:t>
            </a:r>
            <a:r>
              <a:rPr lang="en-US" dirty="0">
                <a:latin typeface="Apple Braille" pitchFamily="2" charset="0"/>
              </a:rPr>
              <a:t>.</a:t>
            </a:r>
            <a:endParaRPr lang="x-none" dirty="0">
              <a:latin typeface="Apple Braille" pitchFamily="2" charset="0"/>
            </a:endParaRPr>
          </a:p>
        </p:txBody>
      </p:sp>
      <p:sp>
        <p:nvSpPr>
          <p:cNvPr id="10" name="TextBox 9">
            <a:extLst>
              <a:ext uri="{FF2B5EF4-FFF2-40B4-BE49-F238E27FC236}">
                <a16:creationId xmlns:a16="http://schemas.microsoft.com/office/drawing/2014/main" xmlns="" id="{713072FA-C530-F44A-AA9E-C310B888EADA}"/>
              </a:ext>
            </a:extLst>
          </p:cNvPr>
          <p:cNvSpPr txBox="1"/>
          <p:nvPr/>
        </p:nvSpPr>
        <p:spPr>
          <a:xfrm>
            <a:off x="5498755" y="2850986"/>
            <a:ext cx="6693245" cy="923330"/>
          </a:xfrm>
          <a:prstGeom prst="rect">
            <a:avLst/>
          </a:prstGeom>
          <a:noFill/>
        </p:spPr>
        <p:txBody>
          <a:bodyPr wrap="square">
            <a:spAutoFit/>
          </a:bodyPr>
          <a:lstStyle/>
          <a:p>
            <a:pPr marL="285750" indent="-285750">
              <a:buFont typeface="Arial" panose="020B0604020202020204" pitchFamily="34" charset="0"/>
              <a:buChar char="•"/>
            </a:pPr>
            <a:r>
              <a:rPr lang="x-none" dirty="0"/>
              <a:t>﻿</a:t>
            </a:r>
            <a:r>
              <a:rPr lang="x-none" dirty="0">
                <a:latin typeface="Apple Braille" pitchFamily="2" charset="0"/>
              </a:rPr>
              <a:t>the </a:t>
            </a:r>
            <a:r>
              <a:rPr lang="x-none" dirty="0">
                <a:solidFill>
                  <a:srgbClr val="D45027"/>
                </a:solidFill>
                <a:latin typeface="Apple Braille" pitchFamily="2" charset="0"/>
              </a:rPr>
              <a:t>utility guarantee</a:t>
            </a:r>
            <a:r>
              <a:rPr lang="x-none" dirty="0">
                <a:latin typeface="Apple Braille" pitchFamily="2" charset="0"/>
              </a:rPr>
              <a:t> can be achieved by only destroying the boundary of the forgetting class but maintaining the boundary of the remain classes</a:t>
            </a:r>
          </a:p>
        </p:txBody>
      </p:sp>
      <p:sp>
        <p:nvSpPr>
          <p:cNvPr id="12" name="TextBox 11">
            <a:extLst>
              <a:ext uri="{FF2B5EF4-FFF2-40B4-BE49-F238E27FC236}">
                <a16:creationId xmlns:a16="http://schemas.microsoft.com/office/drawing/2014/main" xmlns="" id="{38C58708-FC6D-A448-BECC-AEA07314007F}"/>
              </a:ext>
            </a:extLst>
          </p:cNvPr>
          <p:cNvSpPr txBox="1"/>
          <p:nvPr/>
        </p:nvSpPr>
        <p:spPr>
          <a:xfrm>
            <a:off x="5498756" y="5226283"/>
            <a:ext cx="6110514" cy="646331"/>
          </a:xfrm>
          <a:prstGeom prst="rect">
            <a:avLst/>
          </a:prstGeom>
          <a:noFill/>
        </p:spPr>
        <p:txBody>
          <a:bodyPr wrap="square">
            <a:spAutoFit/>
          </a:bodyPr>
          <a:lstStyle/>
          <a:p>
            <a:pPr marL="285750" indent="-285750">
              <a:buFont typeface="Arial" panose="020B0604020202020204" pitchFamily="34" charset="0"/>
              <a:buChar char="•"/>
            </a:pPr>
            <a:r>
              <a:rPr lang="x-none" dirty="0">
                <a:latin typeface="Apple Braille" pitchFamily="2" charset="0"/>
              </a:rPr>
              <a:t>﻿the </a:t>
            </a:r>
            <a:r>
              <a:rPr lang="x-none" dirty="0">
                <a:solidFill>
                  <a:srgbClr val="D45027"/>
                </a:solidFill>
                <a:latin typeface="Apple Braille" pitchFamily="2" charset="0"/>
              </a:rPr>
              <a:t>privacy guarantee </a:t>
            </a:r>
            <a:r>
              <a:rPr lang="x-none" dirty="0">
                <a:latin typeface="Apple Braille" pitchFamily="2" charset="0"/>
              </a:rPr>
              <a:t>can be accomplished by pushing the forgetting data to the border of other clusters</a:t>
            </a:r>
          </a:p>
        </p:txBody>
      </p:sp>
      <p:sp>
        <p:nvSpPr>
          <p:cNvPr id="14" name="Rounded Rectangle 13">
            <a:extLst>
              <a:ext uri="{FF2B5EF4-FFF2-40B4-BE49-F238E27FC236}">
                <a16:creationId xmlns:a16="http://schemas.microsoft.com/office/drawing/2014/main" xmlns="" id="{3E46A11E-1D1C-0446-BAE9-88E681C1EA21}"/>
              </a:ext>
            </a:extLst>
          </p:cNvPr>
          <p:cNvSpPr/>
          <p:nvPr/>
        </p:nvSpPr>
        <p:spPr>
          <a:xfrm>
            <a:off x="5400699" y="4173941"/>
            <a:ext cx="6543779" cy="1698673"/>
          </a:xfrm>
          <a:prstGeom prst="round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TextBox 14">
            <a:extLst>
              <a:ext uri="{FF2B5EF4-FFF2-40B4-BE49-F238E27FC236}">
                <a16:creationId xmlns:a16="http://schemas.microsoft.com/office/drawing/2014/main" xmlns="" id="{05812137-935B-6544-991B-AF39F1CBB0E5}"/>
              </a:ext>
            </a:extLst>
          </p:cNvPr>
          <p:cNvSpPr txBox="1"/>
          <p:nvPr/>
        </p:nvSpPr>
        <p:spPr>
          <a:xfrm>
            <a:off x="974527" y="6091883"/>
            <a:ext cx="3930756" cy="369332"/>
          </a:xfrm>
          <a:prstGeom prst="rect">
            <a:avLst/>
          </a:prstGeom>
          <a:noFill/>
        </p:spPr>
        <p:txBody>
          <a:bodyPr wrap="none" rtlCol="0">
            <a:spAutoFit/>
          </a:bodyPr>
          <a:lstStyle/>
          <a:p>
            <a:r>
              <a:rPr lang="en-US" kern="100" dirty="0">
                <a:latin typeface="Apple Braille" pitchFamily="2" charset="0"/>
                <a:ea typeface="DengXian" panose="02010600030101010101" pitchFamily="2" charset="-122"/>
                <a:cs typeface="Times New Roman" panose="02020603050405020304" pitchFamily="18" charset="0"/>
              </a:rPr>
              <a:t>D</a:t>
            </a:r>
            <a:r>
              <a:rPr lang="en-US" sz="1800" kern="100" dirty="0">
                <a:effectLst/>
                <a:latin typeface="Apple Braille" pitchFamily="2" charset="0"/>
                <a:ea typeface="DengXian" panose="02010600030101010101" pitchFamily="2" charset="-122"/>
                <a:cs typeface="Times New Roman" panose="02020603050405020304" pitchFamily="18" charset="0"/>
              </a:rPr>
              <a:t>ecision </a:t>
            </a:r>
            <a:r>
              <a:rPr lang="en-US" kern="100" dirty="0">
                <a:latin typeface="Apple Braille" pitchFamily="2" charset="0"/>
                <a:ea typeface="DengXian" panose="02010600030101010101" pitchFamily="2" charset="-122"/>
                <a:cs typeface="Times New Roman" panose="02020603050405020304" pitchFamily="18" charset="0"/>
              </a:rPr>
              <a:t>S</a:t>
            </a:r>
            <a:r>
              <a:rPr lang="en-US" sz="1800" kern="100" dirty="0">
                <a:effectLst/>
                <a:latin typeface="Apple Braille" pitchFamily="2" charset="0"/>
                <a:ea typeface="DengXian" panose="02010600030101010101" pitchFamily="2" charset="-122"/>
                <a:cs typeface="Times New Roman" panose="02020603050405020304" pitchFamily="18" charset="0"/>
              </a:rPr>
              <a:t>pace of the Retrained DNN</a:t>
            </a:r>
            <a:endParaRPr lang="x-none" dirty="0">
              <a:latin typeface="Apple Braille" pitchFamily="2" charset="0"/>
            </a:endParaRPr>
          </a:p>
        </p:txBody>
      </p:sp>
      <p:sp>
        <p:nvSpPr>
          <p:cNvPr id="19" name="Slide Number Placeholder 18">
            <a:extLst>
              <a:ext uri="{FF2B5EF4-FFF2-40B4-BE49-F238E27FC236}">
                <a16:creationId xmlns:a16="http://schemas.microsoft.com/office/drawing/2014/main" xmlns="" id="{B3990349-D716-D845-A42D-C7277CEFC676}"/>
              </a:ext>
            </a:extLst>
          </p:cNvPr>
          <p:cNvSpPr>
            <a:spLocks noGrp="1"/>
          </p:cNvSpPr>
          <p:nvPr>
            <p:ph type="sldNum" sz="quarter" idx="12"/>
          </p:nvPr>
        </p:nvSpPr>
        <p:spPr/>
        <p:txBody>
          <a:bodyPr/>
          <a:lstStyle/>
          <a:p>
            <a:fld id="{7DC47DA6-EE08-A94C-9BD5-ADBD9627C3EE}" type="slidenum">
              <a:rPr lang="x-none" smtClean="0"/>
              <a:t>5</a:t>
            </a:fld>
            <a:endParaRPr lang="x-none"/>
          </a:p>
        </p:txBody>
      </p:sp>
    </p:spTree>
    <p:extLst>
      <p:ext uri="{BB962C8B-B14F-4D97-AF65-F5344CB8AC3E}">
        <p14:creationId xmlns:p14="http://schemas.microsoft.com/office/powerpoint/2010/main" val="1903865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12C2E17-BADB-8A48-BF9D-793914197291}"/>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6" name="TextBox 5">
            <a:extLst>
              <a:ext uri="{FF2B5EF4-FFF2-40B4-BE49-F238E27FC236}">
                <a16:creationId xmlns:a16="http://schemas.microsoft.com/office/drawing/2014/main" xmlns="" id="{FC6EBAA9-2CD0-6447-A983-DC0E5CC6A1C0}"/>
              </a:ext>
            </a:extLst>
          </p:cNvPr>
          <p:cNvSpPr txBox="1"/>
          <p:nvPr/>
        </p:nvSpPr>
        <p:spPr>
          <a:xfrm>
            <a:off x="547816" y="290907"/>
            <a:ext cx="11644184"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Motivation</a:t>
            </a:r>
          </a:p>
        </p:txBody>
      </p:sp>
      <p:grpSp>
        <p:nvGrpSpPr>
          <p:cNvPr id="53" name="Group 52">
            <a:extLst>
              <a:ext uri="{FF2B5EF4-FFF2-40B4-BE49-F238E27FC236}">
                <a16:creationId xmlns:a16="http://schemas.microsoft.com/office/drawing/2014/main" xmlns="" id="{40E27421-CD83-0643-94B7-5F12C8D2DC8A}"/>
              </a:ext>
            </a:extLst>
          </p:cNvPr>
          <p:cNvGrpSpPr/>
          <p:nvPr/>
        </p:nvGrpSpPr>
        <p:grpSpPr>
          <a:xfrm>
            <a:off x="1631199" y="2139223"/>
            <a:ext cx="8929601" cy="3961525"/>
            <a:chOff x="1419084" y="2844797"/>
            <a:chExt cx="8929601" cy="3961525"/>
          </a:xfrm>
        </p:grpSpPr>
        <p:pic>
          <p:nvPicPr>
            <p:cNvPr id="2" name="Picture 1">
              <a:extLst>
                <a:ext uri="{FF2B5EF4-FFF2-40B4-BE49-F238E27FC236}">
                  <a16:creationId xmlns:a16="http://schemas.microsoft.com/office/drawing/2014/main" xmlns="" id="{3F1C6DA3-4362-8F43-9C5E-D2CA3DEDD9FD}"/>
                </a:ext>
              </a:extLst>
            </p:cNvPr>
            <p:cNvPicPr>
              <a:picLocks noChangeAspect="1"/>
            </p:cNvPicPr>
            <p:nvPr/>
          </p:nvPicPr>
          <p:blipFill>
            <a:blip r:embed="rId3"/>
            <a:stretch>
              <a:fillRect/>
            </a:stretch>
          </p:blipFill>
          <p:spPr>
            <a:xfrm>
              <a:off x="1419084" y="2844797"/>
              <a:ext cx="3771307" cy="3081434"/>
            </a:xfrm>
            <a:prstGeom prst="rect">
              <a:avLst/>
            </a:prstGeom>
          </p:spPr>
        </p:pic>
        <p:grpSp>
          <p:nvGrpSpPr>
            <p:cNvPr id="48" name="Group 47">
              <a:extLst>
                <a:ext uri="{FF2B5EF4-FFF2-40B4-BE49-F238E27FC236}">
                  <a16:creationId xmlns:a16="http://schemas.microsoft.com/office/drawing/2014/main" xmlns="" id="{283E59A7-0635-BB4E-B28B-93565A668A54}"/>
                </a:ext>
              </a:extLst>
            </p:cNvPr>
            <p:cNvGrpSpPr/>
            <p:nvPr/>
          </p:nvGrpSpPr>
          <p:grpSpPr>
            <a:xfrm>
              <a:off x="7475644" y="2844797"/>
              <a:ext cx="2873041" cy="3081433"/>
              <a:chOff x="7054730" y="2485344"/>
              <a:chExt cx="2506653" cy="2689856"/>
            </a:xfrm>
          </p:grpSpPr>
          <p:grpSp>
            <p:nvGrpSpPr>
              <p:cNvPr id="41" name="Group 40">
                <a:extLst>
                  <a:ext uri="{FF2B5EF4-FFF2-40B4-BE49-F238E27FC236}">
                    <a16:creationId xmlns:a16="http://schemas.microsoft.com/office/drawing/2014/main" xmlns="" id="{D85DDE01-9B91-EE41-BE1D-E0E3A82A3C29}"/>
                  </a:ext>
                </a:extLst>
              </p:cNvPr>
              <p:cNvGrpSpPr>
                <a:grpSpLocks noChangeAspect="1"/>
              </p:cNvGrpSpPr>
              <p:nvPr/>
            </p:nvGrpSpPr>
            <p:grpSpPr>
              <a:xfrm>
                <a:off x="7315204" y="2599543"/>
                <a:ext cx="864560" cy="1328835"/>
                <a:chOff x="6506505" y="2555308"/>
                <a:chExt cx="1251775" cy="1923988"/>
              </a:xfrm>
            </p:grpSpPr>
            <p:pic>
              <p:nvPicPr>
                <p:cNvPr id="7" name="Picture 6">
                  <a:extLst>
                    <a:ext uri="{FF2B5EF4-FFF2-40B4-BE49-F238E27FC236}">
                      <a16:creationId xmlns:a16="http://schemas.microsoft.com/office/drawing/2014/main" xmlns="" id="{4EED0865-C0ED-884F-9D21-B2F61BD2E607}"/>
                    </a:ext>
                  </a:extLst>
                </p:cNvPr>
                <p:cNvPicPr>
                  <a:picLocks noChangeAspect="1"/>
                </p:cNvPicPr>
                <p:nvPr/>
              </p:nvPicPr>
              <p:blipFill>
                <a:blip r:embed="rId4"/>
                <a:stretch>
                  <a:fillRect/>
                </a:stretch>
              </p:blipFill>
              <p:spPr>
                <a:xfrm>
                  <a:off x="6821611" y="2938758"/>
                  <a:ext cx="360000" cy="360000"/>
                </a:xfrm>
                <a:prstGeom prst="rect">
                  <a:avLst/>
                </a:prstGeom>
              </p:spPr>
            </p:pic>
            <p:pic>
              <p:nvPicPr>
                <p:cNvPr id="9" name="Picture 8">
                  <a:extLst>
                    <a:ext uri="{FF2B5EF4-FFF2-40B4-BE49-F238E27FC236}">
                      <a16:creationId xmlns:a16="http://schemas.microsoft.com/office/drawing/2014/main" xmlns="" id="{76843A7B-A65E-B940-9B04-1E82E574CF5F}"/>
                    </a:ext>
                  </a:extLst>
                </p:cNvPr>
                <p:cNvPicPr>
                  <a:picLocks noChangeAspect="1"/>
                </p:cNvPicPr>
                <p:nvPr/>
              </p:nvPicPr>
              <p:blipFill>
                <a:blip r:embed="rId5"/>
                <a:stretch>
                  <a:fillRect/>
                </a:stretch>
              </p:blipFill>
              <p:spPr>
                <a:xfrm>
                  <a:off x="7305423" y="3149303"/>
                  <a:ext cx="360000" cy="360000"/>
                </a:xfrm>
                <a:prstGeom prst="rect">
                  <a:avLst/>
                </a:prstGeom>
              </p:spPr>
            </p:pic>
            <p:pic>
              <p:nvPicPr>
                <p:cNvPr id="11" name="Picture 10">
                  <a:extLst>
                    <a:ext uri="{FF2B5EF4-FFF2-40B4-BE49-F238E27FC236}">
                      <a16:creationId xmlns:a16="http://schemas.microsoft.com/office/drawing/2014/main" xmlns="" id="{7123D3A2-FC0E-3741-A3D6-77C2357D21C5}"/>
                    </a:ext>
                  </a:extLst>
                </p:cNvPr>
                <p:cNvPicPr>
                  <a:picLocks noChangeAspect="1"/>
                </p:cNvPicPr>
                <p:nvPr/>
              </p:nvPicPr>
              <p:blipFill>
                <a:blip r:embed="rId6"/>
                <a:stretch>
                  <a:fillRect/>
                </a:stretch>
              </p:blipFill>
              <p:spPr>
                <a:xfrm>
                  <a:off x="6983252" y="3429000"/>
                  <a:ext cx="360000" cy="360000"/>
                </a:xfrm>
                <a:prstGeom prst="rect">
                  <a:avLst/>
                </a:prstGeom>
              </p:spPr>
            </p:pic>
            <p:pic>
              <p:nvPicPr>
                <p:cNvPr id="13" name="Picture 12">
                  <a:extLst>
                    <a:ext uri="{FF2B5EF4-FFF2-40B4-BE49-F238E27FC236}">
                      <a16:creationId xmlns:a16="http://schemas.microsoft.com/office/drawing/2014/main" xmlns="" id="{DE3DB51B-ABF7-FF4C-9853-D343624E5DEF}"/>
                    </a:ext>
                  </a:extLst>
                </p:cNvPr>
                <p:cNvPicPr>
                  <a:picLocks noChangeAspect="1"/>
                </p:cNvPicPr>
                <p:nvPr/>
              </p:nvPicPr>
              <p:blipFill>
                <a:blip r:embed="rId7"/>
                <a:stretch>
                  <a:fillRect/>
                </a:stretch>
              </p:blipFill>
              <p:spPr>
                <a:xfrm>
                  <a:off x="6557607" y="3589150"/>
                  <a:ext cx="360000" cy="360000"/>
                </a:xfrm>
                <a:prstGeom prst="rect">
                  <a:avLst/>
                </a:prstGeom>
              </p:spPr>
            </p:pic>
            <p:pic>
              <p:nvPicPr>
                <p:cNvPr id="25" name="Picture 24">
                  <a:extLst>
                    <a:ext uri="{FF2B5EF4-FFF2-40B4-BE49-F238E27FC236}">
                      <a16:creationId xmlns:a16="http://schemas.microsoft.com/office/drawing/2014/main" xmlns="" id="{5FEB6A5C-29DC-CB4B-A6B9-F69A0ED6A55C}"/>
                    </a:ext>
                  </a:extLst>
                </p:cNvPr>
                <p:cNvPicPr>
                  <a:picLocks noChangeAspect="1"/>
                </p:cNvPicPr>
                <p:nvPr/>
              </p:nvPicPr>
              <p:blipFill>
                <a:blip r:embed="rId8"/>
                <a:stretch>
                  <a:fillRect/>
                </a:stretch>
              </p:blipFill>
              <p:spPr>
                <a:xfrm>
                  <a:off x="7079409" y="3882986"/>
                  <a:ext cx="360000" cy="360000"/>
                </a:xfrm>
                <a:prstGeom prst="rect">
                  <a:avLst/>
                </a:prstGeom>
              </p:spPr>
            </p:pic>
            <p:sp>
              <p:nvSpPr>
                <p:cNvPr id="36" name="Oval 35">
                  <a:extLst>
                    <a:ext uri="{FF2B5EF4-FFF2-40B4-BE49-F238E27FC236}">
                      <a16:creationId xmlns:a16="http://schemas.microsoft.com/office/drawing/2014/main" xmlns="" id="{EA5A0A06-B04F-A24E-B046-E4157E9E98C8}"/>
                    </a:ext>
                  </a:extLst>
                </p:cNvPr>
                <p:cNvSpPr/>
                <p:nvPr/>
              </p:nvSpPr>
              <p:spPr>
                <a:xfrm>
                  <a:off x="6506505" y="2555308"/>
                  <a:ext cx="1251775" cy="1923988"/>
                </a:xfrm>
                <a:prstGeom prst="ellipse">
                  <a:avLst/>
                </a:prstGeom>
                <a:noFill/>
                <a:ln w="25400">
                  <a:solidFill>
                    <a:srgbClr val="C6DD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nvGrpSpPr>
              <p:cNvPr id="40" name="Group 39">
                <a:extLst>
                  <a:ext uri="{FF2B5EF4-FFF2-40B4-BE49-F238E27FC236}">
                    <a16:creationId xmlns:a16="http://schemas.microsoft.com/office/drawing/2014/main" xmlns="" id="{19B320FE-E73A-B049-9331-04F305B7C5D7}"/>
                  </a:ext>
                </a:extLst>
              </p:cNvPr>
              <p:cNvGrpSpPr>
                <a:grpSpLocks noChangeAspect="1"/>
              </p:cNvGrpSpPr>
              <p:nvPr/>
            </p:nvGrpSpPr>
            <p:grpSpPr>
              <a:xfrm>
                <a:off x="8319258" y="2775176"/>
                <a:ext cx="1211879" cy="933561"/>
                <a:chOff x="8351927" y="2126644"/>
                <a:chExt cx="1690621" cy="1302356"/>
              </a:xfrm>
            </p:grpSpPr>
            <p:pic>
              <p:nvPicPr>
                <p:cNvPr id="15" name="Picture 14">
                  <a:extLst>
                    <a:ext uri="{FF2B5EF4-FFF2-40B4-BE49-F238E27FC236}">
                      <a16:creationId xmlns:a16="http://schemas.microsoft.com/office/drawing/2014/main" xmlns="" id="{489B72EF-1DA6-A147-819B-C7092935A6E6}"/>
                    </a:ext>
                  </a:extLst>
                </p:cNvPr>
                <p:cNvPicPr>
                  <a:picLocks noChangeAspect="1"/>
                </p:cNvPicPr>
                <p:nvPr/>
              </p:nvPicPr>
              <p:blipFill>
                <a:blip r:embed="rId9"/>
                <a:stretch>
                  <a:fillRect/>
                </a:stretch>
              </p:blipFill>
              <p:spPr>
                <a:xfrm>
                  <a:off x="8694949" y="2496432"/>
                  <a:ext cx="360000" cy="360000"/>
                </a:xfrm>
                <a:prstGeom prst="rect">
                  <a:avLst/>
                </a:prstGeom>
              </p:spPr>
            </p:pic>
            <p:pic>
              <p:nvPicPr>
                <p:cNvPr id="17" name="Picture 16">
                  <a:extLst>
                    <a:ext uri="{FF2B5EF4-FFF2-40B4-BE49-F238E27FC236}">
                      <a16:creationId xmlns:a16="http://schemas.microsoft.com/office/drawing/2014/main" xmlns="" id="{CB7BAC18-CB20-A948-AABD-DF83A024F448}"/>
                    </a:ext>
                  </a:extLst>
                </p:cNvPr>
                <p:cNvPicPr>
                  <a:picLocks noChangeAspect="1"/>
                </p:cNvPicPr>
                <p:nvPr/>
              </p:nvPicPr>
              <p:blipFill>
                <a:blip r:embed="rId10"/>
                <a:stretch>
                  <a:fillRect/>
                </a:stretch>
              </p:blipFill>
              <p:spPr>
                <a:xfrm>
                  <a:off x="9377120" y="2572321"/>
                  <a:ext cx="360000" cy="360000"/>
                </a:xfrm>
                <a:prstGeom prst="rect">
                  <a:avLst/>
                </a:prstGeom>
              </p:spPr>
            </p:pic>
            <p:pic>
              <p:nvPicPr>
                <p:cNvPr id="19" name="Picture 18">
                  <a:extLst>
                    <a:ext uri="{FF2B5EF4-FFF2-40B4-BE49-F238E27FC236}">
                      <a16:creationId xmlns:a16="http://schemas.microsoft.com/office/drawing/2014/main" xmlns="" id="{04F39E30-602D-1D4E-B7B2-B99947D77F4E}"/>
                    </a:ext>
                  </a:extLst>
                </p:cNvPr>
                <p:cNvPicPr>
                  <a:picLocks noChangeAspect="1"/>
                </p:cNvPicPr>
                <p:nvPr/>
              </p:nvPicPr>
              <p:blipFill>
                <a:blip r:embed="rId11"/>
                <a:stretch>
                  <a:fillRect/>
                </a:stretch>
              </p:blipFill>
              <p:spPr>
                <a:xfrm>
                  <a:off x="9197120" y="2216735"/>
                  <a:ext cx="360000" cy="360000"/>
                </a:xfrm>
                <a:prstGeom prst="rect">
                  <a:avLst/>
                </a:prstGeom>
              </p:spPr>
            </p:pic>
            <p:pic>
              <p:nvPicPr>
                <p:cNvPr id="21" name="Picture 20">
                  <a:extLst>
                    <a:ext uri="{FF2B5EF4-FFF2-40B4-BE49-F238E27FC236}">
                      <a16:creationId xmlns:a16="http://schemas.microsoft.com/office/drawing/2014/main" xmlns="" id="{DD1BF15B-5CE2-0A49-B9BB-639A0DF27E84}"/>
                    </a:ext>
                  </a:extLst>
                </p:cNvPr>
                <p:cNvPicPr>
                  <a:picLocks noChangeAspect="1"/>
                </p:cNvPicPr>
                <p:nvPr/>
              </p:nvPicPr>
              <p:blipFill>
                <a:blip r:embed="rId12"/>
                <a:stretch>
                  <a:fillRect/>
                </a:stretch>
              </p:blipFill>
              <p:spPr>
                <a:xfrm>
                  <a:off x="9054949" y="2856432"/>
                  <a:ext cx="360000" cy="360000"/>
                </a:xfrm>
                <a:prstGeom prst="rect">
                  <a:avLst/>
                </a:prstGeom>
              </p:spPr>
            </p:pic>
            <p:pic>
              <p:nvPicPr>
                <p:cNvPr id="23" name="Picture 22">
                  <a:extLst>
                    <a:ext uri="{FF2B5EF4-FFF2-40B4-BE49-F238E27FC236}">
                      <a16:creationId xmlns:a16="http://schemas.microsoft.com/office/drawing/2014/main" xmlns="" id="{A11AC568-9A04-4042-B314-0DDCF4F438BA}"/>
                    </a:ext>
                  </a:extLst>
                </p:cNvPr>
                <p:cNvPicPr>
                  <a:picLocks noChangeAspect="1"/>
                </p:cNvPicPr>
                <p:nvPr/>
              </p:nvPicPr>
              <p:blipFill>
                <a:blip r:embed="rId13"/>
                <a:stretch>
                  <a:fillRect/>
                </a:stretch>
              </p:blipFill>
              <p:spPr>
                <a:xfrm>
                  <a:off x="8770607" y="3069000"/>
                  <a:ext cx="360000" cy="360000"/>
                </a:xfrm>
                <a:prstGeom prst="rect">
                  <a:avLst/>
                </a:prstGeom>
              </p:spPr>
            </p:pic>
            <p:sp>
              <p:nvSpPr>
                <p:cNvPr id="37" name="Oval 36">
                  <a:extLst>
                    <a:ext uri="{FF2B5EF4-FFF2-40B4-BE49-F238E27FC236}">
                      <a16:creationId xmlns:a16="http://schemas.microsoft.com/office/drawing/2014/main" xmlns="" id="{E60C081A-F930-0E42-B623-75139B117E8D}"/>
                    </a:ext>
                  </a:extLst>
                </p:cNvPr>
                <p:cNvSpPr/>
                <p:nvPr/>
              </p:nvSpPr>
              <p:spPr>
                <a:xfrm rot="19055156">
                  <a:off x="8351927" y="2126644"/>
                  <a:ext cx="1690621" cy="1277965"/>
                </a:xfrm>
                <a:prstGeom prst="ellipse">
                  <a:avLst/>
                </a:prstGeom>
                <a:noFill/>
                <a:ln w="25400">
                  <a:solidFill>
                    <a:srgbClr val="FAD2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nvGrpSpPr>
              <p:cNvPr id="39" name="Group 38">
                <a:extLst>
                  <a:ext uri="{FF2B5EF4-FFF2-40B4-BE49-F238E27FC236}">
                    <a16:creationId xmlns:a16="http://schemas.microsoft.com/office/drawing/2014/main" xmlns="" id="{174D5F25-2559-184C-9A62-4ADD3EC01333}"/>
                  </a:ext>
                </a:extLst>
              </p:cNvPr>
              <p:cNvGrpSpPr>
                <a:grpSpLocks noChangeAspect="1"/>
              </p:cNvGrpSpPr>
              <p:nvPr/>
            </p:nvGrpSpPr>
            <p:grpSpPr>
              <a:xfrm>
                <a:off x="8229932" y="4164450"/>
                <a:ext cx="1331451" cy="1010750"/>
                <a:chOff x="7253731" y="4844993"/>
                <a:chExt cx="1590225" cy="1207194"/>
              </a:xfrm>
            </p:grpSpPr>
            <p:pic>
              <p:nvPicPr>
                <p:cNvPr id="27" name="Picture 26">
                  <a:extLst>
                    <a:ext uri="{FF2B5EF4-FFF2-40B4-BE49-F238E27FC236}">
                      <a16:creationId xmlns:a16="http://schemas.microsoft.com/office/drawing/2014/main" xmlns="" id="{7995F8CB-BC1E-8C47-804A-B909F1B76AB8}"/>
                    </a:ext>
                  </a:extLst>
                </p:cNvPr>
                <p:cNvPicPr>
                  <a:picLocks noChangeAspect="1"/>
                </p:cNvPicPr>
                <p:nvPr/>
              </p:nvPicPr>
              <p:blipFill>
                <a:blip r:embed="rId14"/>
                <a:stretch>
                  <a:fillRect/>
                </a:stretch>
              </p:blipFill>
              <p:spPr>
                <a:xfrm>
                  <a:off x="8006227" y="5324961"/>
                  <a:ext cx="360000" cy="360000"/>
                </a:xfrm>
                <a:prstGeom prst="rect">
                  <a:avLst/>
                </a:prstGeom>
              </p:spPr>
            </p:pic>
            <p:pic>
              <p:nvPicPr>
                <p:cNvPr id="29" name="Picture 28">
                  <a:extLst>
                    <a:ext uri="{FF2B5EF4-FFF2-40B4-BE49-F238E27FC236}">
                      <a16:creationId xmlns:a16="http://schemas.microsoft.com/office/drawing/2014/main" xmlns="" id="{3F8B0FAA-C957-2C48-803F-E221A07B75D9}"/>
                    </a:ext>
                  </a:extLst>
                </p:cNvPr>
                <p:cNvPicPr>
                  <a:picLocks noChangeAspect="1"/>
                </p:cNvPicPr>
                <p:nvPr/>
              </p:nvPicPr>
              <p:blipFill>
                <a:blip r:embed="rId15"/>
                <a:stretch>
                  <a:fillRect/>
                </a:stretch>
              </p:blipFill>
              <p:spPr>
                <a:xfrm>
                  <a:off x="8166433" y="5684961"/>
                  <a:ext cx="360000" cy="360000"/>
                </a:xfrm>
                <a:prstGeom prst="rect">
                  <a:avLst/>
                </a:prstGeom>
              </p:spPr>
            </p:pic>
            <p:pic>
              <p:nvPicPr>
                <p:cNvPr id="31" name="Picture 30">
                  <a:extLst>
                    <a:ext uri="{FF2B5EF4-FFF2-40B4-BE49-F238E27FC236}">
                      <a16:creationId xmlns:a16="http://schemas.microsoft.com/office/drawing/2014/main" xmlns="" id="{23B62322-3792-2A4D-AF2B-4954F32749F6}"/>
                    </a:ext>
                  </a:extLst>
                </p:cNvPr>
                <p:cNvPicPr>
                  <a:picLocks noChangeAspect="1"/>
                </p:cNvPicPr>
                <p:nvPr/>
              </p:nvPicPr>
              <p:blipFill>
                <a:blip r:embed="rId16"/>
                <a:stretch>
                  <a:fillRect/>
                </a:stretch>
              </p:blipFill>
              <p:spPr>
                <a:xfrm>
                  <a:off x="7566032" y="5416166"/>
                  <a:ext cx="360000" cy="360000"/>
                </a:xfrm>
                <a:prstGeom prst="rect">
                  <a:avLst/>
                </a:prstGeom>
              </p:spPr>
            </p:pic>
            <p:pic>
              <p:nvPicPr>
                <p:cNvPr id="33" name="Picture 32">
                  <a:extLst>
                    <a:ext uri="{FF2B5EF4-FFF2-40B4-BE49-F238E27FC236}">
                      <a16:creationId xmlns:a16="http://schemas.microsoft.com/office/drawing/2014/main" xmlns="" id="{2E2FE175-FB1E-0846-AB84-2375113D7999}"/>
                    </a:ext>
                  </a:extLst>
                </p:cNvPr>
                <p:cNvPicPr>
                  <a:picLocks noChangeAspect="1"/>
                </p:cNvPicPr>
                <p:nvPr/>
              </p:nvPicPr>
              <p:blipFill>
                <a:blip r:embed="rId17"/>
                <a:stretch>
                  <a:fillRect/>
                </a:stretch>
              </p:blipFill>
              <p:spPr>
                <a:xfrm>
                  <a:off x="7883188" y="4905683"/>
                  <a:ext cx="360000" cy="360000"/>
                </a:xfrm>
                <a:prstGeom prst="rect">
                  <a:avLst/>
                </a:prstGeom>
              </p:spPr>
            </p:pic>
            <p:pic>
              <p:nvPicPr>
                <p:cNvPr id="35" name="Picture 34">
                  <a:extLst>
                    <a:ext uri="{FF2B5EF4-FFF2-40B4-BE49-F238E27FC236}">
                      <a16:creationId xmlns:a16="http://schemas.microsoft.com/office/drawing/2014/main" xmlns="" id="{011D6F2C-B55A-7D46-84E9-F4AB76422A7B}"/>
                    </a:ext>
                  </a:extLst>
                </p:cNvPr>
                <p:cNvPicPr>
                  <a:picLocks noChangeAspect="1"/>
                </p:cNvPicPr>
                <p:nvPr/>
              </p:nvPicPr>
              <p:blipFill>
                <a:blip r:embed="rId18"/>
                <a:stretch>
                  <a:fillRect/>
                </a:stretch>
              </p:blipFill>
              <p:spPr>
                <a:xfrm>
                  <a:off x="7485423" y="4992467"/>
                  <a:ext cx="360000" cy="360000"/>
                </a:xfrm>
                <a:prstGeom prst="rect">
                  <a:avLst/>
                </a:prstGeom>
              </p:spPr>
            </p:pic>
            <p:sp>
              <p:nvSpPr>
                <p:cNvPr id="38" name="Oval 37">
                  <a:extLst>
                    <a:ext uri="{FF2B5EF4-FFF2-40B4-BE49-F238E27FC236}">
                      <a16:creationId xmlns:a16="http://schemas.microsoft.com/office/drawing/2014/main" xmlns="" id="{6011128F-AD92-CE48-9956-89AC5E7DB531}"/>
                    </a:ext>
                  </a:extLst>
                </p:cNvPr>
                <p:cNvSpPr/>
                <p:nvPr/>
              </p:nvSpPr>
              <p:spPr>
                <a:xfrm rot="2337553">
                  <a:off x="7253731" y="4844993"/>
                  <a:ext cx="1590225" cy="1207194"/>
                </a:xfrm>
                <a:prstGeom prst="ellipse">
                  <a:avLst/>
                </a:prstGeom>
                <a:noFill/>
                <a:ln w="25400">
                  <a:solidFill>
                    <a:srgbClr val="FFA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cxnSp>
            <p:nvCxnSpPr>
              <p:cNvPr id="42" name="Curved Connector 41">
                <a:extLst>
                  <a:ext uri="{FF2B5EF4-FFF2-40B4-BE49-F238E27FC236}">
                    <a16:creationId xmlns:a16="http://schemas.microsoft.com/office/drawing/2014/main" xmlns="" id="{4D7C25E6-B9A5-8446-A74C-ABEEC0E30C99}"/>
                  </a:ext>
                </a:extLst>
              </p:cNvPr>
              <p:cNvCxnSpPr>
                <a:cxnSpLocks/>
              </p:cNvCxnSpPr>
              <p:nvPr/>
            </p:nvCxnSpPr>
            <p:spPr>
              <a:xfrm rot="5400000" flipH="1" flipV="1">
                <a:off x="6948235" y="2591839"/>
                <a:ext cx="1546184" cy="1333193"/>
              </a:xfrm>
              <a:prstGeom prst="curvedConnector3">
                <a:avLst>
                  <a:gd name="adj1" fmla="val -12018"/>
                </a:avLst>
              </a:prstGeom>
              <a:ln w="38100">
                <a:solidFill>
                  <a:srgbClr val="467BA8"/>
                </a:solidFill>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xmlns="" id="{2F4E2765-A6E7-7644-8FEC-4BC569F8F2A1}"/>
                  </a:ext>
                </a:extLst>
              </p:cNvPr>
              <p:cNvCxnSpPr>
                <a:cxnSpLocks/>
              </p:cNvCxnSpPr>
              <p:nvPr/>
            </p:nvCxnSpPr>
            <p:spPr>
              <a:xfrm rot="5400000">
                <a:off x="7915302" y="3231985"/>
                <a:ext cx="1659191" cy="1632970"/>
              </a:xfrm>
              <a:prstGeom prst="curvedConnector3">
                <a:avLst>
                  <a:gd name="adj1" fmla="val 39507"/>
                </a:avLst>
              </a:prstGeom>
              <a:ln w="38100">
                <a:solidFill>
                  <a:srgbClr val="F28627"/>
                </a:solidFill>
              </a:ln>
            </p:spPr>
            <p:style>
              <a:lnRef idx="1">
                <a:schemeClr val="accent1"/>
              </a:lnRef>
              <a:fillRef idx="0">
                <a:schemeClr val="accent1"/>
              </a:fillRef>
              <a:effectRef idx="0">
                <a:schemeClr val="accent1"/>
              </a:effectRef>
              <a:fontRef idx="minor">
                <a:schemeClr val="tx1"/>
              </a:fontRef>
            </p:style>
          </p:cxnSp>
        </p:grpSp>
        <p:sp>
          <p:nvSpPr>
            <p:cNvPr id="49" name="Right Arrow 48">
              <a:extLst>
                <a:ext uri="{FF2B5EF4-FFF2-40B4-BE49-F238E27FC236}">
                  <a16:creationId xmlns:a16="http://schemas.microsoft.com/office/drawing/2014/main" xmlns="" id="{6EBA5E6F-C1BA-AC41-A03E-B64FB2B88F9A}"/>
                </a:ext>
              </a:extLst>
            </p:cNvPr>
            <p:cNvSpPr/>
            <p:nvPr/>
          </p:nvSpPr>
          <p:spPr>
            <a:xfrm>
              <a:off x="5930938" y="4218697"/>
              <a:ext cx="978408" cy="333633"/>
            </a:xfrm>
            <a:prstGeom prst="rightArrow">
              <a:avLst>
                <a:gd name="adj1" fmla="val 50000"/>
                <a:gd name="adj2" fmla="val 9814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0" name="TextBox 49">
              <a:extLst>
                <a:ext uri="{FF2B5EF4-FFF2-40B4-BE49-F238E27FC236}">
                  <a16:creationId xmlns:a16="http://schemas.microsoft.com/office/drawing/2014/main" xmlns="" id="{EBFC96B7-CEBB-EB40-9D2C-FD0D720CB213}"/>
                </a:ext>
              </a:extLst>
            </p:cNvPr>
            <p:cNvSpPr txBox="1"/>
            <p:nvPr/>
          </p:nvSpPr>
          <p:spPr>
            <a:xfrm>
              <a:off x="2010793" y="6344657"/>
              <a:ext cx="2587888" cy="461665"/>
            </a:xfrm>
            <a:prstGeom prst="rect">
              <a:avLst/>
            </a:prstGeom>
            <a:noFill/>
          </p:spPr>
          <p:txBody>
            <a:bodyPr wrap="none" rtlCol="0">
              <a:spAutoFit/>
            </a:bodyPr>
            <a:lstStyle/>
            <a:p>
              <a:r>
                <a:rPr lang="x-none" sz="2400" b="1" dirty="0">
                  <a:latin typeface="Apple Braille" pitchFamily="2" charset="0"/>
                </a:rPr>
                <a:t>Parameter space</a:t>
              </a:r>
            </a:p>
          </p:txBody>
        </p:sp>
        <p:sp>
          <p:nvSpPr>
            <p:cNvPr id="51" name="TextBox 50">
              <a:extLst>
                <a:ext uri="{FF2B5EF4-FFF2-40B4-BE49-F238E27FC236}">
                  <a16:creationId xmlns:a16="http://schemas.microsoft.com/office/drawing/2014/main" xmlns="" id="{0F6F477C-D883-E54F-B91B-0700A6D9CD9B}"/>
                </a:ext>
              </a:extLst>
            </p:cNvPr>
            <p:cNvSpPr txBox="1"/>
            <p:nvPr/>
          </p:nvSpPr>
          <p:spPr>
            <a:xfrm>
              <a:off x="7539054" y="6344657"/>
              <a:ext cx="2305118" cy="461665"/>
            </a:xfrm>
            <a:prstGeom prst="rect">
              <a:avLst/>
            </a:prstGeom>
            <a:noFill/>
          </p:spPr>
          <p:txBody>
            <a:bodyPr wrap="none" rtlCol="0">
              <a:spAutoFit/>
            </a:bodyPr>
            <a:lstStyle/>
            <a:p>
              <a:r>
                <a:rPr lang="x-none" sz="2400" b="1" dirty="0">
                  <a:latin typeface="Apple Braille" pitchFamily="2" charset="0"/>
                </a:rPr>
                <a:t>Decision space</a:t>
              </a:r>
            </a:p>
          </p:txBody>
        </p:sp>
      </p:grpSp>
      <p:sp>
        <p:nvSpPr>
          <p:cNvPr id="57" name="Slide Number Placeholder 56">
            <a:extLst>
              <a:ext uri="{FF2B5EF4-FFF2-40B4-BE49-F238E27FC236}">
                <a16:creationId xmlns:a16="http://schemas.microsoft.com/office/drawing/2014/main" xmlns="" id="{500A9EBD-D258-504E-89BF-BD8B6EC77EF6}"/>
              </a:ext>
            </a:extLst>
          </p:cNvPr>
          <p:cNvSpPr>
            <a:spLocks noGrp="1"/>
          </p:cNvSpPr>
          <p:nvPr>
            <p:ph type="sldNum" sz="quarter" idx="12"/>
          </p:nvPr>
        </p:nvSpPr>
        <p:spPr/>
        <p:txBody>
          <a:bodyPr/>
          <a:lstStyle/>
          <a:p>
            <a:fld id="{7DC47DA6-EE08-A94C-9BD5-ADBD9627C3EE}" type="slidenum">
              <a:rPr lang="x-none" smtClean="0"/>
              <a:t>6</a:t>
            </a:fld>
            <a:endParaRPr lang="x-none"/>
          </a:p>
        </p:txBody>
      </p:sp>
    </p:spTree>
    <p:extLst>
      <p:ext uri="{BB962C8B-B14F-4D97-AF65-F5344CB8AC3E}">
        <p14:creationId xmlns:p14="http://schemas.microsoft.com/office/powerpoint/2010/main" val="334030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EEE2C73-B0D1-9F47-9F92-97825052544F}"/>
              </a:ext>
            </a:extLst>
          </p:cNvPr>
          <p:cNvSpPr txBox="1"/>
          <p:nvPr/>
        </p:nvSpPr>
        <p:spPr>
          <a:xfrm>
            <a:off x="2733603" y="5614768"/>
            <a:ext cx="6712094" cy="800219"/>
          </a:xfrm>
          <a:prstGeom prst="rect">
            <a:avLst/>
          </a:prstGeom>
          <a:noFill/>
        </p:spPr>
        <p:txBody>
          <a:bodyPr wrap="none" rtlCol="0">
            <a:spAutoFit/>
          </a:bodyPr>
          <a:lstStyle/>
          <a:p>
            <a:pPr algn="ctr"/>
            <a:r>
              <a:rPr lang="x-none" sz="2800" dirty="0">
                <a:latin typeface="Times New Roman" panose="02020603050405020304" pitchFamily="18" charset="0"/>
                <a:cs typeface="Times New Roman" panose="02020603050405020304" pitchFamily="18" charset="0"/>
              </a:rPr>
              <a:t>High</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level</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overview of Boundary Unlearning</a:t>
            </a:r>
            <a:endParaRPr lang="x-none" sz="2800" dirty="0">
              <a:latin typeface="Times New Roman" panose="02020603050405020304" pitchFamily="18" charset="0"/>
              <a:cs typeface="Times New Roman" panose="02020603050405020304" pitchFamily="18" charset="0"/>
            </a:endParaRPr>
          </a:p>
          <a:p>
            <a:endParaRPr lang="x-none" dirty="0"/>
          </a:p>
        </p:txBody>
      </p:sp>
      <p:pic>
        <p:nvPicPr>
          <p:cNvPr id="8" name="Picture 7">
            <a:extLst>
              <a:ext uri="{FF2B5EF4-FFF2-40B4-BE49-F238E27FC236}">
                <a16:creationId xmlns:a16="http://schemas.microsoft.com/office/drawing/2014/main" xmlns="" id="{0EBA04F7-79FC-6748-A175-E331FBDCA6AF}"/>
              </a:ext>
            </a:extLst>
          </p:cNvPr>
          <p:cNvPicPr>
            <a:picLocks noChangeAspect="1"/>
          </p:cNvPicPr>
          <p:nvPr/>
        </p:nvPicPr>
        <p:blipFill>
          <a:blip r:embed="rId3"/>
          <a:stretch>
            <a:fillRect/>
          </a:stretch>
        </p:blipFill>
        <p:spPr>
          <a:xfrm>
            <a:off x="590550" y="1860878"/>
            <a:ext cx="10998200" cy="3378200"/>
          </a:xfrm>
          <a:prstGeom prst="rect">
            <a:avLst/>
          </a:prstGeom>
        </p:spPr>
      </p:pic>
      <p:sp>
        <p:nvSpPr>
          <p:cNvPr id="7" name="Rectangle 6">
            <a:extLst>
              <a:ext uri="{FF2B5EF4-FFF2-40B4-BE49-F238E27FC236}">
                <a16:creationId xmlns:a16="http://schemas.microsoft.com/office/drawing/2014/main" xmlns="" id="{AC7247F2-EB56-8A47-BE73-374AA08C503F}"/>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10" name="TextBox 9">
            <a:extLst>
              <a:ext uri="{FF2B5EF4-FFF2-40B4-BE49-F238E27FC236}">
                <a16:creationId xmlns:a16="http://schemas.microsoft.com/office/drawing/2014/main" xmlns="" id="{C084B89F-2AB4-0B4A-946A-A10FB7B1D629}"/>
              </a:ext>
            </a:extLst>
          </p:cNvPr>
          <p:cNvSpPr txBox="1"/>
          <p:nvPr/>
        </p:nvSpPr>
        <p:spPr>
          <a:xfrm>
            <a:off x="596900" y="297870"/>
            <a:ext cx="11595100"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Our approach</a:t>
            </a:r>
          </a:p>
        </p:txBody>
      </p:sp>
      <p:sp>
        <p:nvSpPr>
          <p:cNvPr id="11" name="Slide Number Placeholder 10">
            <a:extLst>
              <a:ext uri="{FF2B5EF4-FFF2-40B4-BE49-F238E27FC236}">
                <a16:creationId xmlns:a16="http://schemas.microsoft.com/office/drawing/2014/main" xmlns="" id="{72DA8F1F-747C-0A4E-B487-DE6ED42D8363}"/>
              </a:ext>
            </a:extLst>
          </p:cNvPr>
          <p:cNvSpPr>
            <a:spLocks noGrp="1"/>
          </p:cNvSpPr>
          <p:nvPr>
            <p:ph type="sldNum" sz="quarter" idx="12"/>
          </p:nvPr>
        </p:nvSpPr>
        <p:spPr/>
        <p:txBody>
          <a:bodyPr/>
          <a:lstStyle/>
          <a:p>
            <a:fld id="{7DC47DA6-EE08-A94C-9BD5-ADBD9627C3EE}" type="slidenum">
              <a:rPr lang="x-none" smtClean="0"/>
              <a:t>7</a:t>
            </a:fld>
            <a:endParaRPr lang="x-none"/>
          </a:p>
        </p:txBody>
      </p:sp>
    </p:spTree>
    <p:extLst>
      <p:ext uri="{BB962C8B-B14F-4D97-AF65-F5344CB8AC3E}">
        <p14:creationId xmlns:p14="http://schemas.microsoft.com/office/powerpoint/2010/main" val="330717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7B596B82-20A6-824E-8B3E-EDB8C55D740A}"/>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107" name="Oval 106">
            <a:extLst>
              <a:ext uri="{FF2B5EF4-FFF2-40B4-BE49-F238E27FC236}">
                <a16:creationId xmlns:a16="http://schemas.microsoft.com/office/drawing/2014/main" xmlns="" id="{B5A68874-C2E3-FC47-8388-97A064D1BFF2}"/>
              </a:ext>
            </a:extLst>
          </p:cNvPr>
          <p:cNvSpPr/>
          <p:nvPr/>
        </p:nvSpPr>
        <p:spPr>
          <a:xfrm rot="21178064">
            <a:off x="8274211" y="2344072"/>
            <a:ext cx="1173751" cy="2169857"/>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8" name="Oval 107">
            <a:extLst>
              <a:ext uri="{FF2B5EF4-FFF2-40B4-BE49-F238E27FC236}">
                <a16:creationId xmlns:a16="http://schemas.microsoft.com/office/drawing/2014/main" xmlns="" id="{DF85D454-F85B-A049-8A6A-967DDBDAC9F7}"/>
              </a:ext>
            </a:extLst>
          </p:cNvPr>
          <p:cNvSpPr/>
          <p:nvPr/>
        </p:nvSpPr>
        <p:spPr>
          <a:xfrm rot="17755276">
            <a:off x="8990034" y="4223409"/>
            <a:ext cx="1352887" cy="1939616"/>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9" name="Oval 108">
            <a:extLst>
              <a:ext uri="{FF2B5EF4-FFF2-40B4-BE49-F238E27FC236}">
                <a16:creationId xmlns:a16="http://schemas.microsoft.com/office/drawing/2014/main" xmlns="" id="{38364177-7727-584E-9EE1-8FDC1EC52D27}"/>
              </a:ext>
            </a:extLst>
          </p:cNvPr>
          <p:cNvSpPr/>
          <p:nvPr/>
        </p:nvSpPr>
        <p:spPr>
          <a:xfrm rot="5400000">
            <a:off x="7101375" y="3665279"/>
            <a:ext cx="1273693" cy="1943951"/>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6" name="Oval 45">
            <a:extLst>
              <a:ext uri="{FF2B5EF4-FFF2-40B4-BE49-F238E27FC236}">
                <a16:creationId xmlns:a16="http://schemas.microsoft.com/office/drawing/2014/main" xmlns="" id="{8A87AEA5-3A2B-EE46-830F-3D351F8C25C9}"/>
              </a:ext>
            </a:extLst>
          </p:cNvPr>
          <p:cNvSpPr>
            <a:spLocks noChangeAspect="1"/>
          </p:cNvSpPr>
          <p:nvPr/>
        </p:nvSpPr>
        <p:spPr>
          <a:xfrm>
            <a:off x="8423393" y="282541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7" name="Oval 46">
            <a:extLst>
              <a:ext uri="{FF2B5EF4-FFF2-40B4-BE49-F238E27FC236}">
                <a16:creationId xmlns:a16="http://schemas.microsoft.com/office/drawing/2014/main" xmlns="" id="{5B41C873-E366-DF44-AA65-B1EBCA0E19EE}"/>
              </a:ext>
            </a:extLst>
          </p:cNvPr>
          <p:cNvSpPr>
            <a:spLocks noChangeAspect="1"/>
          </p:cNvSpPr>
          <p:nvPr/>
        </p:nvSpPr>
        <p:spPr>
          <a:xfrm>
            <a:off x="8847639" y="282541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8" name="Oval 47">
            <a:extLst>
              <a:ext uri="{FF2B5EF4-FFF2-40B4-BE49-F238E27FC236}">
                <a16:creationId xmlns:a16="http://schemas.microsoft.com/office/drawing/2014/main" xmlns="" id="{5D7E6650-0668-7444-A7FF-0D70F6679049}"/>
              </a:ext>
            </a:extLst>
          </p:cNvPr>
          <p:cNvSpPr>
            <a:spLocks noChangeAspect="1"/>
          </p:cNvSpPr>
          <p:nvPr/>
        </p:nvSpPr>
        <p:spPr>
          <a:xfrm>
            <a:off x="8351313" y="3185814"/>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9" name="Oval 48">
            <a:extLst>
              <a:ext uri="{FF2B5EF4-FFF2-40B4-BE49-F238E27FC236}">
                <a16:creationId xmlns:a16="http://schemas.microsoft.com/office/drawing/2014/main" xmlns="" id="{FAFDF366-A649-4D40-BED7-D9322A4A65CC}"/>
              </a:ext>
            </a:extLst>
          </p:cNvPr>
          <p:cNvSpPr>
            <a:spLocks noChangeAspect="1"/>
          </p:cNvSpPr>
          <p:nvPr/>
        </p:nvSpPr>
        <p:spPr>
          <a:xfrm>
            <a:off x="8711713" y="313226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0" name="Oval 49">
            <a:extLst>
              <a:ext uri="{FF2B5EF4-FFF2-40B4-BE49-F238E27FC236}">
                <a16:creationId xmlns:a16="http://schemas.microsoft.com/office/drawing/2014/main" xmlns="" id="{F703AB04-0008-7D45-B75B-0B7965C4C60E}"/>
              </a:ext>
            </a:extLst>
          </p:cNvPr>
          <p:cNvSpPr>
            <a:spLocks noChangeAspect="1"/>
          </p:cNvSpPr>
          <p:nvPr/>
        </p:nvSpPr>
        <p:spPr>
          <a:xfrm>
            <a:off x="9070061" y="317139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1" name="Oval 50">
            <a:extLst>
              <a:ext uri="{FF2B5EF4-FFF2-40B4-BE49-F238E27FC236}">
                <a16:creationId xmlns:a16="http://schemas.microsoft.com/office/drawing/2014/main" xmlns="" id="{B5BED6BF-19B7-EE45-9B07-A1A26B67E197}"/>
              </a:ext>
            </a:extLst>
          </p:cNvPr>
          <p:cNvSpPr>
            <a:spLocks noChangeAspect="1"/>
          </p:cNvSpPr>
          <p:nvPr/>
        </p:nvSpPr>
        <p:spPr>
          <a:xfrm>
            <a:off x="8600502" y="3461790"/>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2" name="Oval 51">
            <a:extLst>
              <a:ext uri="{FF2B5EF4-FFF2-40B4-BE49-F238E27FC236}">
                <a16:creationId xmlns:a16="http://schemas.microsoft.com/office/drawing/2014/main" xmlns="" id="{E1882E0B-DF5F-5E43-815D-077BC98383D1}"/>
              </a:ext>
            </a:extLst>
          </p:cNvPr>
          <p:cNvSpPr>
            <a:spLocks noChangeAspect="1"/>
          </p:cNvSpPr>
          <p:nvPr/>
        </p:nvSpPr>
        <p:spPr>
          <a:xfrm>
            <a:off x="8995918" y="3537985"/>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3" name="Oval 52">
            <a:extLst>
              <a:ext uri="{FF2B5EF4-FFF2-40B4-BE49-F238E27FC236}">
                <a16:creationId xmlns:a16="http://schemas.microsoft.com/office/drawing/2014/main" xmlns="" id="{B1A1D37D-97D9-034A-8E56-7C364D77A756}"/>
              </a:ext>
            </a:extLst>
          </p:cNvPr>
          <p:cNvSpPr>
            <a:spLocks noChangeAspect="1"/>
          </p:cNvSpPr>
          <p:nvPr/>
        </p:nvSpPr>
        <p:spPr>
          <a:xfrm>
            <a:off x="7130049" y="413935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4" name="Oval 53">
            <a:extLst>
              <a:ext uri="{FF2B5EF4-FFF2-40B4-BE49-F238E27FC236}">
                <a16:creationId xmlns:a16="http://schemas.microsoft.com/office/drawing/2014/main" xmlns="" id="{F2472821-90D8-1E42-9F0A-F02F37B2C4AA}"/>
              </a:ext>
            </a:extLst>
          </p:cNvPr>
          <p:cNvSpPr>
            <a:spLocks noChangeAspect="1"/>
          </p:cNvSpPr>
          <p:nvPr/>
        </p:nvSpPr>
        <p:spPr>
          <a:xfrm>
            <a:off x="7482210" y="4130573"/>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5" name="Oval 54">
            <a:extLst>
              <a:ext uri="{FF2B5EF4-FFF2-40B4-BE49-F238E27FC236}">
                <a16:creationId xmlns:a16="http://schemas.microsoft.com/office/drawing/2014/main" xmlns="" id="{A961F158-7F19-1045-A18B-25B1BDB0413C}"/>
              </a:ext>
            </a:extLst>
          </p:cNvPr>
          <p:cNvSpPr>
            <a:spLocks noChangeAspect="1"/>
          </p:cNvSpPr>
          <p:nvPr/>
        </p:nvSpPr>
        <p:spPr>
          <a:xfrm>
            <a:off x="7057968" y="4569768"/>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6" name="Oval 55">
            <a:extLst>
              <a:ext uri="{FF2B5EF4-FFF2-40B4-BE49-F238E27FC236}">
                <a16:creationId xmlns:a16="http://schemas.microsoft.com/office/drawing/2014/main" xmlns="" id="{B2D18EF0-B831-5E45-B0C6-B8CEE2768DFC}"/>
              </a:ext>
            </a:extLst>
          </p:cNvPr>
          <p:cNvSpPr>
            <a:spLocks noChangeAspect="1"/>
          </p:cNvSpPr>
          <p:nvPr/>
        </p:nvSpPr>
        <p:spPr>
          <a:xfrm>
            <a:off x="7393391" y="455428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7" name="Oval 56">
            <a:extLst>
              <a:ext uri="{FF2B5EF4-FFF2-40B4-BE49-F238E27FC236}">
                <a16:creationId xmlns:a16="http://schemas.microsoft.com/office/drawing/2014/main" xmlns="" id="{EE66400C-EF50-414F-A2B7-F4FCBC46549A}"/>
              </a:ext>
            </a:extLst>
          </p:cNvPr>
          <p:cNvSpPr>
            <a:spLocks noChangeAspect="1"/>
          </p:cNvSpPr>
          <p:nvPr/>
        </p:nvSpPr>
        <p:spPr>
          <a:xfrm>
            <a:off x="7797307" y="4325684"/>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8" name="Oval 57">
            <a:extLst>
              <a:ext uri="{FF2B5EF4-FFF2-40B4-BE49-F238E27FC236}">
                <a16:creationId xmlns:a16="http://schemas.microsoft.com/office/drawing/2014/main" xmlns="" id="{B178F56D-BE83-0A43-8828-1D5E41C1BBE0}"/>
              </a:ext>
            </a:extLst>
          </p:cNvPr>
          <p:cNvSpPr>
            <a:spLocks noChangeAspect="1"/>
          </p:cNvSpPr>
          <p:nvPr/>
        </p:nvSpPr>
        <p:spPr>
          <a:xfrm>
            <a:off x="7434849" y="492390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9" name="Oval 58">
            <a:extLst>
              <a:ext uri="{FF2B5EF4-FFF2-40B4-BE49-F238E27FC236}">
                <a16:creationId xmlns:a16="http://schemas.microsoft.com/office/drawing/2014/main" xmlns="" id="{21DD3C0A-9A22-1B42-A211-364BC9091AAF}"/>
              </a:ext>
            </a:extLst>
          </p:cNvPr>
          <p:cNvSpPr>
            <a:spLocks noChangeAspect="1"/>
          </p:cNvSpPr>
          <p:nvPr/>
        </p:nvSpPr>
        <p:spPr>
          <a:xfrm>
            <a:off x="7728814" y="4659401"/>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0" name="Oval 59">
            <a:extLst>
              <a:ext uri="{FF2B5EF4-FFF2-40B4-BE49-F238E27FC236}">
                <a16:creationId xmlns:a16="http://schemas.microsoft.com/office/drawing/2014/main" xmlns="" id="{2323A019-CDC6-BD4B-95F7-BE2A4B3A5776}"/>
              </a:ext>
            </a:extLst>
          </p:cNvPr>
          <p:cNvSpPr>
            <a:spLocks noChangeAspect="1"/>
          </p:cNvSpPr>
          <p:nvPr/>
        </p:nvSpPr>
        <p:spPr>
          <a:xfrm rot="16719962">
            <a:off x="9593053" y="485398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1" name="Oval 60">
            <a:extLst>
              <a:ext uri="{FF2B5EF4-FFF2-40B4-BE49-F238E27FC236}">
                <a16:creationId xmlns:a16="http://schemas.microsoft.com/office/drawing/2014/main" xmlns="" id="{54BE48C9-D530-784B-8C1D-93CA41FA1896}"/>
              </a:ext>
            </a:extLst>
          </p:cNvPr>
          <p:cNvSpPr>
            <a:spLocks noChangeAspect="1"/>
          </p:cNvSpPr>
          <p:nvPr/>
        </p:nvSpPr>
        <p:spPr>
          <a:xfrm rot="16719962">
            <a:off x="9914402" y="5107377"/>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2" name="Oval 61">
            <a:extLst>
              <a:ext uri="{FF2B5EF4-FFF2-40B4-BE49-F238E27FC236}">
                <a16:creationId xmlns:a16="http://schemas.microsoft.com/office/drawing/2014/main" xmlns="" id="{0014F79E-0713-FF48-A552-DF63A4CCA975}"/>
              </a:ext>
            </a:extLst>
          </p:cNvPr>
          <p:cNvSpPr>
            <a:spLocks noChangeAspect="1"/>
          </p:cNvSpPr>
          <p:nvPr/>
        </p:nvSpPr>
        <p:spPr>
          <a:xfrm rot="16719962">
            <a:off x="9197741" y="521438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3" name="Oval 62">
            <a:extLst>
              <a:ext uri="{FF2B5EF4-FFF2-40B4-BE49-F238E27FC236}">
                <a16:creationId xmlns:a16="http://schemas.microsoft.com/office/drawing/2014/main" xmlns="" id="{7764FCA0-5C79-D547-B243-9B36E81D6C32}"/>
              </a:ext>
            </a:extLst>
          </p:cNvPr>
          <p:cNvSpPr>
            <a:spLocks noChangeAspect="1"/>
          </p:cNvSpPr>
          <p:nvPr/>
        </p:nvSpPr>
        <p:spPr>
          <a:xfrm rot="16719962">
            <a:off x="9558141" y="5160835"/>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4" name="Oval 63">
            <a:extLst>
              <a:ext uri="{FF2B5EF4-FFF2-40B4-BE49-F238E27FC236}">
                <a16:creationId xmlns:a16="http://schemas.microsoft.com/office/drawing/2014/main" xmlns="" id="{608E857C-5AB2-0B4A-9B41-4317450D643D}"/>
              </a:ext>
            </a:extLst>
          </p:cNvPr>
          <p:cNvSpPr>
            <a:spLocks noChangeAspect="1"/>
          </p:cNvSpPr>
          <p:nvPr/>
        </p:nvSpPr>
        <p:spPr>
          <a:xfrm rot="16719962">
            <a:off x="10093675" y="4795324"/>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5" name="Oval 64">
            <a:extLst>
              <a:ext uri="{FF2B5EF4-FFF2-40B4-BE49-F238E27FC236}">
                <a16:creationId xmlns:a16="http://schemas.microsoft.com/office/drawing/2014/main" xmlns="" id="{1B0760B1-5440-DF47-83F7-E915F0ADFDB0}"/>
              </a:ext>
            </a:extLst>
          </p:cNvPr>
          <p:cNvSpPr>
            <a:spLocks noChangeAspect="1"/>
          </p:cNvSpPr>
          <p:nvPr/>
        </p:nvSpPr>
        <p:spPr>
          <a:xfrm rot="16719962">
            <a:off x="9446930" y="5490358"/>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6" name="Oval 65">
            <a:extLst>
              <a:ext uri="{FF2B5EF4-FFF2-40B4-BE49-F238E27FC236}">
                <a16:creationId xmlns:a16="http://schemas.microsoft.com/office/drawing/2014/main" xmlns="" id="{D1BC4A5B-8465-074B-8918-C3BC05ABDE17}"/>
              </a:ext>
            </a:extLst>
          </p:cNvPr>
          <p:cNvSpPr>
            <a:spLocks noChangeAspect="1"/>
          </p:cNvSpPr>
          <p:nvPr/>
        </p:nvSpPr>
        <p:spPr>
          <a:xfrm rot="16719962">
            <a:off x="9840278" y="5441000"/>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7" name="Triangle 66">
            <a:extLst>
              <a:ext uri="{FF2B5EF4-FFF2-40B4-BE49-F238E27FC236}">
                <a16:creationId xmlns:a16="http://schemas.microsoft.com/office/drawing/2014/main" xmlns="" id="{FACC9463-F878-CA4D-BDC4-5ABCB8FF3ED2}"/>
              </a:ext>
            </a:extLst>
          </p:cNvPr>
          <p:cNvSpPr>
            <a:spLocks noChangeAspect="1"/>
          </p:cNvSpPr>
          <p:nvPr/>
        </p:nvSpPr>
        <p:spPr>
          <a:xfrm>
            <a:off x="8581639" y="3975583"/>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8" name="Triangle 67">
            <a:extLst>
              <a:ext uri="{FF2B5EF4-FFF2-40B4-BE49-F238E27FC236}">
                <a16:creationId xmlns:a16="http://schemas.microsoft.com/office/drawing/2014/main" xmlns="" id="{EDB6F357-4477-FE43-880C-F4AC1F842477}"/>
              </a:ext>
            </a:extLst>
          </p:cNvPr>
          <p:cNvSpPr>
            <a:spLocks noChangeAspect="1"/>
          </p:cNvSpPr>
          <p:nvPr/>
        </p:nvSpPr>
        <p:spPr>
          <a:xfrm>
            <a:off x="8987680" y="406719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Triangle 68">
            <a:extLst>
              <a:ext uri="{FF2B5EF4-FFF2-40B4-BE49-F238E27FC236}">
                <a16:creationId xmlns:a16="http://schemas.microsoft.com/office/drawing/2014/main" xmlns="" id="{7AC18297-C150-1143-AB7B-2BD74F92FEEB}"/>
              </a:ext>
            </a:extLst>
          </p:cNvPr>
          <p:cNvSpPr>
            <a:spLocks noChangeAspect="1"/>
          </p:cNvSpPr>
          <p:nvPr/>
        </p:nvSpPr>
        <p:spPr>
          <a:xfrm>
            <a:off x="8377385" y="4479159"/>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0" name="Triangle 69">
            <a:extLst>
              <a:ext uri="{FF2B5EF4-FFF2-40B4-BE49-F238E27FC236}">
                <a16:creationId xmlns:a16="http://schemas.microsoft.com/office/drawing/2014/main" xmlns="" id="{9644D19E-2DE5-E54D-9E8E-DD34CB103D63}"/>
              </a:ext>
            </a:extLst>
          </p:cNvPr>
          <p:cNvSpPr>
            <a:spLocks noChangeAspect="1"/>
          </p:cNvSpPr>
          <p:nvPr/>
        </p:nvSpPr>
        <p:spPr>
          <a:xfrm>
            <a:off x="8763699" y="4855044"/>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1" name="Triangle 70">
            <a:extLst>
              <a:ext uri="{FF2B5EF4-FFF2-40B4-BE49-F238E27FC236}">
                <a16:creationId xmlns:a16="http://schemas.microsoft.com/office/drawing/2014/main" xmlns="" id="{4D4060E7-FE85-0D4F-84C1-A04806BF51FE}"/>
              </a:ext>
            </a:extLst>
          </p:cNvPr>
          <p:cNvSpPr>
            <a:spLocks noChangeAspect="1"/>
          </p:cNvSpPr>
          <p:nvPr/>
        </p:nvSpPr>
        <p:spPr>
          <a:xfrm>
            <a:off x="8978123" y="454819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72" name="Straight Arrow Connector 71">
            <a:extLst>
              <a:ext uri="{FF2B5EF4-FFF2-40B4-BE49-F238E27FC236}">
                <a16:creationId xmlns:a16="http://schemas.microsoft.com/office/drawing/2014/main" xmlns="" id="{0D8AF244-178C-784A-A95C-527E29FBC208}"/>
              </a:ext>
            </a:extLst>
          </p:cNvPr>
          <p:cNvCxnSpPr>
            <a:cxnSpLocks/>
            <a:stCxn id="69" idx="1"/>
          </p:cNvCxnSpPr>
          <p:nvPr/>
        </p:nvCxnSpPr>
        <p:spPr>
          <a:xfrm flipH="1">
            <a:off x="7988660" y="4590370"/>
            <a:ext cx="453228" cy="436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6526080A-8BE0-E849-90C1-C89E5D34397A}"/>
              </a:ext>
            </a:extLst>
          </p:cNvPr>
          <p:cNvCxnSpPr>
            <a:cxnSpLocks/>
          </p:cNvCxnSpPr>
          <p:nvPr/>
        </p:nvCxnSpPr>
        <p:spPr>
          <a:xfrm>
            <a:off x="9186669" y="4737623"/>
            <a:ext cx="399571" cy="366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7631F35D-62D4-B04E-AAE3-A7FE9E373E67}"/>
              </a:ext>
            </a:extLst>
          </p:cNvPr>
          <p:cNvCxnSpPr>
            <a:cxnSpLocks/>
            <a:endCxn id="52" idx="4"/>
          </p:cNvCxnSpPr>
          <p:nvPr/>
        </p:nvCxnSpPr>
        <p:spPr>
          <a:xfrm flipH="1" flipV="1">
            <a:off x="9107129" y="3760407"/>
            <a:ext cx="17266" cy="3060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D9C1E11D-C039-EC40-BF6D-ECFAF0DC76DE}"/>
              </a:ext>
            </a:extLst>
          </p:cNvPr>
          <p:cNvCxnSpPr>
            <a:cxnSpLocks/>
            <a:stCxn id="67" idx="0"/>
            <a:endCxn id="51" idx="4"/>
          </p:cNvCxnSpPr>
          <p:nvPr/>
        </p:nvCxnSpPr>
        <p:spPr>
          <a:xfrm flipV="1">
            <a:off x="8710644" y="3684212"/>
            <a:ext cx="1069" cy="291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17AE72CF-4A82-494C-9790-A8E375B59D3F}"/>
              </a:ext>
            </a:extLst>
          </p:cNvPr>
          <p:cNvCxnSpPr>
            <a:cxnSpLocks/>
            <a:endCxn id="62" idx="7"/>
          </p:cNvCxnSpPr>
          <p:nvPr/>
        </p:nvCxnSpPr>
        <p:spPr>
          <a:xfrm>
            <a:off x="9040219" y="5088741"/>
            <a:ext cx="202842" cy="147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xmlns="" id="{5C5B0DAD-BC20-D942-9328-21C9E19ED2F9}"/>
              </a:ext>
            </a:extLst>
          </p:cNvPr>
          <p:cNvSpPr/>
          <p:nvPr/>
        </p:nvSpPr>
        <p:spPr>
          <a:xfrm rot="5013806">
            <a:off x="1407857" y="3301794"/>
            <a:ext cx="1658993" cy="2431882"/>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9" name="Oval 88">
            <a:extLst>
              <a:ext uri="{FF2B5EF4-FFF2-40B4-BE49-F238E27FC236}">
                <a16:creationId xmlns:a16="http://schemas.microsoft.com/office/drawing/2014/main" xmlns="" id="{ACB67205-800F-EC41-946E-E7EBAE83D855}"/>
              </a:ext>
            </a:extLst>
          </p:cNvPr>
          <p:cNvSpPr/>
          <p:nvPr/>
        </p:nvSpPr>
        <p:spPr>
          <a:xfrm rot="18611388">
            <a:off x="2724642" y="3734928"/>
            <a:ext cx="1573758" cy="2377943"/>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4" name="Oval 83">
            <a:extLst>
              <a:ext uri="{FF2B5EF4-FFF2-40B4-BE49-F238E27FC236}">
                <a16:creationId xmlns:a16="http://schemas.microsoft.com/office/drawing/2014/main" xmlns="" id="{5AC41DD4-A8CF-624F-B69E-9E2829940BEC}"/>
              </a:ext>
            </a:extLst>
          </p:cNvPr>
          <p:cNvSpPr/>
          <p:nvPr/>
        </p:nvSpPr>
        <p:spPr>
          <a:xfrm>
            <a:off x="2258687" y="2416731"/>
            <a:ext cx="1352887" cy="2683392"/>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3" name="Oval 2">
            <a:extLst>
              <a:ext uri="{FF2B5EF4-FFF2-40B4-BE49-F238E27FC236}">
                <a16:creationId xmlns:a16="http://schemas.microsoft.com/office/drawing/2014/main" xmlns="" id="{B5D3205F-97EF-B649-B059-08FCDF2158C0}"/>
              </a:ext>
            </a:extLst>
          </p:cNvPr>
          <p:cNvSpPr>
            <a:spLocks noChangeAspect="1"/>
          </p:cNvSpPr>
          <p:nvPr/>
        </p:nvSpPr>
        <p:spPr>
          <a:xfrm>
            <a:off x="2533346" y="2768442"/>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 name="Oval 3">
            <a:extLst>
              <a:ext uri="{FF2B5EF4-FFF2-40B4-BE49-F238E27FC236}">
                <a16:creationId xmlns:a16="http://schemas.microsoft.com/office/drawing/2014/main" xmlns="" id="{177D98D3-DFB1-AF48-8A98-2B5074C2F189}"/>
              </a:ext>
            </a:extLst>
          </p:cNvPr>
          <p:cNvSpPr>
            <a:spLocks noChangeAspect="1"/>
          </p:cNvSpPr>
          <p:nvPr/>
        </p:nvSpPr>
        <p:spPr>
          <a:xfrm>
            <a:off x="2957592" y="2768442"/>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Oval 4">
            <a:extLst>
              <a:ext uri="{FF2B5EF4-FFF2-40B4-BE49-F238E27FC236}">
                <a16:creationId xmlns:a16="http://schemas.microsoft.com/office/drawing/2014/main" xmlns="" id="{875FB851-BEAD-3F4B-9477-A5805335773B}"/>
              </a:ext>
            </a:extLst>
          </p:cNvPr>
          <p:cNvSpPr>
            <a:spLocks noChangeAspect="1"/>
          </p:cNvSpPr>
          <p:nvPr/>
        </p:nvSpPr>
        <p:spPr>
          <a:xfrm>
            <a:off x="2461266" y="312884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Oval 5">
            <a:extLst>
              <a:ext uri="{FF2B5EF4-FFF2-40B4-BE49-F238E27FC236}">
                <a16:creationId xmlns:a16="http://schemas.microsoft.com/office/drawing/2014/main" xmlns="" id="{87F6E8C1-2069-174A-8A56-F4128B857F68}"/>
              </a:ext>
            </a:extLst>
          </p:cNvPr>
          <p:cNvSpPr>
            <a:spLocks noChangeAspect="1"/>
          </p:cNvSpPr>
          <p:nvPr/>
        </p:nvSpPr>
        <p:spPr>
          <a:xfrm>
            <a:off x="2821666" y="3075296"/>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Oval 6">
            <a:extLst>
              <a:ext uri="{FF2B5EF4-FFF2-40B4-BE49-F238E27FC236}">
                <a16:creationId xmlns:a16="http://schemas.microsoft.com/office/drawing/2014/main" xmlns="" id="{D362B6F8-47DE-9E48-BD58-FB5AE502FB00}"/>
              </a:ext>
            </a:extLst>
          </p:cNvPr>
          <p:cNvSpPr>
            <a:spLocks noChangeAspect="1"/>
          </p:cNvSpPr>
          <p:nvPr/>
        </p:nvSpPr>
        <p:spPr>
          <a:xfrm>
            <a:off x="3180014" y="3114426"/>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Oval 7">
            <a:extLst>
              <a:ext uri="{FF2B5EF4-FFF2-40B4-BE49-F238E27FC236}">
                <a16:creationId xmlns:a16="http://schemas.microsoft.com/office/drawing/2014/main" xmlns="" id="{75F1B7D6-A297-324D-ADDA-5E3882A7E439}"/>
              </a:ext>
            </a:extLst>
          </p:cNvPr>
          <p:cNvSpPr>
            <a:spLocks noChangeAspect="1"/>
          </p:cNvSpPr>
          <p:nvPr/>
        </p:nvSpPr>
        <p:spPr>
          <a:xfrm>
            <a:off x="2710455" y="3404819"/>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Oval 8">
            <a:extLst>
              <a:ext uri="{FF2B5EF4-FFF2-40B4-BE49-F238E27FC236}">
                <a16:creationId xmlns:a16="http://schemas.microsoft.com/office/drawing/2014/main" xmlns="" id="{5BE89266-C4C3-9249-9D48-6A3D5808DE1D}"/>
              </a:ext>
            </a:extLst>
          </p:cNvPr>
          <p:cNvSpPr>
            <a:spLocks noChangeAspect="1"/>
          </p:cNvSpPr>
          <p:nvPr/>
        </p:nvSpPr>
        <p:spPr>
          <a:xfrm>
            <a:off x="3105871" y="3481014"/>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Oval 9">
            <a:extLst>
              <a:ext uri="{FF2B5EF4-FFF2-40B4-BE49-F238E27FC236}">
                <a16:creationId xmlns:a16="http://schemas.microsoft.com/office/drawing/2014/main" xmlns="" id="{8B259BB3-0F90-104D-B7B5-57B72A00965D}"/>
              </a:ext>
            </a:extLst>
          </p:cNvPr>
          <p:cNvSpPr>
            <a:spLocks noChangeAspect="1"/>
          </p:cNvSpPr>
          <p:nvPr/>
        </p:nvSpPr>
        <p:spPr>
          <a:xfrm>
            <a:off x="1240002" y="4082379"/>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Oval 10">
            <a:extLst>
              <a:ext uri="{FF2B5EF4-FFF2-40B4-BE49-F238E27FC236}">
                <a16:creationId xmlns:a16="http://schemas.microsoft.com/office/drawing/2014/main" xmlns="" id="{C715D4F7-D103-174B-9D1A-1AF19DAF20BA}"/>
              </a:ext>
            </a:extLst>
          </p:cNvPr>
          <p:cNvSpPr>
            <a:spLocks noChangeAspect="1"/>
          </p:cNvSpPr>
          <p:nvPr/>
        </p:nvSpPr>
        <p:spPr>
          <a:xfrm>
            <a:off x="1592163" y="4073602"/>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Oval 11">
            <a:extLst>
              <a:ext uri="{FF2B5EF4-FFF2-40B4-BE49-F238E27FC236}">
                <a16:creationId xmlns:a16="http://schemas.microsoft.com/office/drawing/2014/main" xmlns="" id="{1320F754-F7BC-E34D-9B4F-2C16A6BB2B1D}"/>
              </a:ext>
            </a:extLst>
          </p:cNvPr>
          <p:cNvSpPr>
            <a:spLocks noChangeAspect="1"/>
          </p:cNvSpPr>
          <p:nvPr/>
        </p:nvSpPr>
        <p:spPr>
          <a:xfrm>
            <a:off x="1167921" y="4512797"/>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Oval 12">
            <a:extLst>
              <a:ext uri="{FF2B5EF4-FFF2-40B4-BE49-F238E27FC236}">
                <a16:creationId xmlns:a16="http://schemas.microsoft.com/office/drawing/2014/main" xmlns="" id="{B496636F-1E9D-2C4A-8421-94B60D8F6DE6}"/>
              </a:ext>
            </a:extLst>
          </p:cNvPr>
          <p:cNvSpPr>
            <a:spLocks noChangeAspect="1"/>
          </p:cNvSpPr>
          <p:nvPr/>
        </p:nvSpPr>
        <p:spPr>
          <a:xfrm>
            <a:off x="1503344" y="4497309"/>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Oval 13">
            <a:extLst>
              <a:ext uri="{FF2B5EF4-FFF2-40B4-BE49-F238E27FC236}">
                <a16:creationId xmlns:a16="http://schemas.microsoft.com/office/drawing/2014/main" xmlns="" id="{0C00F89A-0A6F-F24A-8383-94B10783522E}"/>
              </a:ext>
            </a:extLst>
          </p:cNvPr>
          <p:cNvSpPr>
            <a:spLocks noChangeAspect="1"/>
          </p:cNvSpPr>
          <p:nvPr/>
        </p:nvSpPr>
        <p:spPr>
          <a:xfrm>
            <a:off x="1907260" y="4268713"/>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5" name="Oval 14">
            <a:extLst>
              <a:ext uri="{FF2B5EF4-FFF2-40B4-BE49-F238E27FC236}">
                <a16:creationId xmlns:a16="http://schemas.microsoft.com/office/drawing/2014/main" xmlns="" id="{854C7AF1-7C78-BE46-994B-F766BB1114C2}"/>
              </a:ext>
            </a:extLst>
          </p:cNvPr>
          <p:cNvSpPr>
            <a:spLocks noChangeAspect="1"/>
          </p:cNvSpPr>
          <p:nvPr/>
        </p:nvSpPr>
        <p:spPr>
          <a:xfrm>
            <a:off x="1544802" y="4866929"/>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6" name="Oval 15">
            <a:extLst>
              <a:ext uri="{FF2B5EF4-FFF2-40B4-BE49-F238E27FC236}">
                <a16:creationId xmlns:a16="http://schemas.microsoft.com/office/drawing/2014/main" xmlns="" id="{6988C777-B4C3-5142-A441-F33745311F72}"/>
              </a:ext>
            </a:extLst>
          </p:cNvPr>
          <p:cNvSpPr>
            <a:spLocks noChangeAspect="1"/>
          </p:cNvSpPr>
          <p:nvPr/>
        </p:nvSpPr>
        <p:spPr>
          <a:xfrm>
            <a:off x="1838767" y="460243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7" name="Oval 16">
            <a:extLst>
              <a:ext uri="{FF2B5EF4-FFF2-40B4-BE49-F238E27FC236}">
                <a16:creationId xmlns:a16="http://schemas.microsoft.com/office/drawing/2014/main" xmlns="" id="{A94B79AF-F935-6D4F-B5E5-EB7E80DF3BD2}"/>
              </a:ext>
            </a:extLst>
          </p:cNvPr>
          <p:cNvSpPr>
            <a:spLocks noChangeAspect="1"/>
          </p:cNvSpPr>
          <p:nvPr/>
        </p:nvSpPr>
        <p:spPr>
          <a:xfrm rot="16719962">
            <a:off x="3703006" y="4797011"/>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8" name="Oval 17">
            <a:extLst>
              <a:ext uri="{FF2B5EF4-FFF2-40B4-BE49-F238E27FC236}">
                <a16:creationId xmlns:a16="http://schemas.microsoft.com/office/drawing/2014/main" xmlns="" id="{2A588C7D-017E-0444-A907-50C7E5D12D51}"/>
              </a:ext>
            </a:extLst>
          </p:cNvPr>
          <p:cNvSpPr>
            <a:spLocks noChangeAspect="1"/>
          </p:cNvSpPr>
          <p:nvPr/>
        </p:nvSpPr>
        <p:spPr>
          <a:xfrm rot="16719962">
            <a:off x="4024355" y="5050406"/>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9" name="Oval 18">
            <a:extLst>
              <a:ext uri="{FF2B5EF4-FFF2-40B4-BE49-F238E27FC236}">
                <a16:creationId xmlns:a16="http://schemas.microsoft.com/office/drawing/2014/main" xmlns="" id="{48B19BB7-FACF-6D48-B2A1-0FB977D2892D}"/>
              </a:ext>
            </a:extLst>
          </p:cNvPr>
          <p:cNvSpPr>
            <a:spLocks noChangeAspect="1"/>
          </p:cNvSpPr>
          <p:nvPr/>
        </p:nvSpPr>
        <p:spPr>
          <a:xfrm rot="16719962">
            <a:off x="3307694" y="5157411"/>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0" name="Oval 19">
            <a:extLst>
              <a:ext uri="{FF2B5EF4-FFF2-40B4-BE49-F238E27FC236}">
                <a16:creationId xmlns:a16="http://schemas.microsoft.com/office/drawing/2014/main" xmlns="" id="{F2015516-6D51-A847-B170-3C042B2E8453}"/>
              </a:ext>
            </a:extLst>
          </p:cNvPr>
          <p:cNvSpPr>
            <a:spLocks noChangeAspect="1"/>
          </p:cNvSpPr>
          <p:nvPr/>
        </p:nvSpPr>
        <p:spPr>
          <a:xfrm rot="16719962">
            <a:off x="3668094" y="5103864"/>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1" name="Oval 20">
            <a:extLst>
              <a:ext uri="{FF2B5EF4-FFF2-40B4-BE49-F238E27FC236}">
                <a16:creationId xmlns:a16="http://schemas.microsoft.com/office/drawing/2014/main" xmlns="" id="{D9538ECD-F2EC-424D-A017-0DC7C5BE4B9F}"/>
              </a:ext>
            </a:extLst>
          </p:cNvPr>
          <p:cNvSpPr>
            <a:spLocks noChangeAspect="1"/>
          </p:cNvSpPr>
          <p:nvPr/>
        </p:nvSpPr>
        <p:spPr>
          <a:xfrm rot="16719962">
            <a:off x="4203628" y="4738353"/>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2" name="Oval 21">
            <a:extLst>
              <a:ext uri="{FF2B5EF4-FFF2-40B4-BE49-F238E27FC236}">
                <a16:creationId xmlns:a16="http://schemas.microsoft.com/office/drawing/2014/main" xmlns="" id="{E22A03FB-1E21-414E-94A9-DE8B2AF30AF9}"/>
              </a:ext>
            </a:extLst>
          </p:cNvPr>
          <p:cNvSpPr>
            <a:spLocks noChangeAspect="1"/>
          </p:cNvSpPr>
          <p:nvPr/>
        </p:nvSpPr>
        <p:spPr>
          <a:xfrm rot="16719962">
            <a:off x="3556883" y="5433387"/>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3" name="Oval 22">
            <a:extLst>
              <a:ext uri="{FF2B5EF4-FFF2-40B4-BE49-F238E27FC236}">
                <a16:creationId xmlns:a16="http://schemas.microsoft.com/office/drawing/2014/main" xmlns="" id="{DD07B96A-9374-874F-A569-203CD1E6798F}"/>
              </a:ext>
            </a:extLst>
          </p:cNvPr>
          <p:cNvSpPr>
            <a:spLocks noChangeAspect="1"/>
          </p:cNvSpPr>
          <p:nvPr/>
        </p:nvSpPr>
        <p:spPr>
          <a:xfrm rot="16719962">
            <a:off x="3950231" y="5384029"/>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4" name="Triangle 23">
            <a:extLst>
              <a:ext uri="{FF2B5EF4-FFF2-40B4-BE49-F238E27FC236}">
                <a16:creationId xmlns:a16="http://schemas.microsoft.com/office/drawing/2014/main" xmlns="" id="{3466CB4A-3429-9A4D-9E08-C84989EFB6BA}"/>
              </a:ext>
            </a:extLst>
          </p:cNvPr>
          <p:cNvSpPr>
            <a:spLocks noChangeAspect="1"/>
          </p:cNvSpPr>
          <p:nvPr/>
        </p:nvSpPr>
        <p:spPr>
          <a:xfrm>
            <a:off x="2691592" y="3918612"/>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5" name="Triangle 24">
            <a:extLst>
              <a:ext uri="{FF2B5EF4-FFF2-40B4-BE49-F238E27FC236}">
                <a16:creationId xmlns:a16="http://schemas.microsoft.com/office/drawing/2014/main" xmlns="" id="{7FF24D73-989F-004D-BF5A-45347AA70713}"/>
              </a:ext>
            </a:extLst>
          </p:cNvPr>
          <p:cNvSpPr>
            <a:spLocks noChangeAspect="1"/>
          </p:cNvSpPr>
          <p:nvPr/>
        </p:nvSpPr>
        <p:spPr>
          <a:xfrm>
            <a:off x="3097633" y="4010219"/>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6" name="Triangle 25">
            <a:extLst>
              <a:ext uri="{FF2B5EF4-FFF2-40B4-BE49-F238E27FC236}">
                <a16:creationId xmlns:a16="http://schemas.microsoft.com/office/drawing/2014/main" xmlns="" id="{696CA7E6-8721-A34E-ADF5-08D35672BDE4}"/>
              </a:ext>
            </a:extLst>
          </p:cNvPr>
          <p:cNvSpPr>
            <a:spLocks noChangeAspect="1"/>
          </p:cNvSpPr>
          <p:nvPr/>
        </p:nvSpPr>
        <p:spPr>
          <a:xfrm>
            <a:off x="2487338" y="4422188"/>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7" name="Triangle 26">
            <a:extLst>
              <a:ext uri="{FF2B5EF4-FFF2-40B4-BE49-F238E27FC236}">
                <a16:creationId xmlns:a16="http://schemas.microsoft.com/office/drawing/2014/main" xmlns="" id="{24F84CEF-C35C-3D41-9910-B74DEEC179DA}"/>
              </a:ext>
            </a:extLst>
          </p:cNvPr>
          <p:cNvSpPr>
            <a:spLocks noChangeAspect="1"/>
          </p:cNvSpPr>
          <p:nvPr/>
        </p:nvSpPr>
        <p:spPr>
          <a:xfrm>
            <a:off x="2896429" y="4797301"/>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8" name="Triangle 27">
            <a:extLst>
              <a:ext uri="{FF2B5EF4-FFF2-40B4-BE49-F238E27FC236}">
                <a16:creationId xmlns:a16="http://schemas.microsoft.com/office/drawing/2014/main" xmlns="" id="{623B5AC1-35E3-D742-B7D4-B26BB866C348}"/>
              </a:ext>
            </a:extLst>
          </p:cNvPr>
          <p:cNvSpPr>
            <a:spLocks noChangeAspect="1"/>
          </p:cNvSpPr>
          <p:nvPr/>
        </p:nvSpPr>
        <p:spPr>
          <a:xfrm>
            <a:off x="3088076" y="4491219"/>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31" name="Straight Arrow Connector 30">
            <a:extLst>
              <a:ext uri="{FF2B5EF4-FFF2-40B4-BE49-F238E27FC236}">
                <a16:creationId xmlns:a16="http://schemas.microsoft.com/office/drawing/2014/main" xmlns="" id="{DC121279-5C3D-F449-8C42-AAD1142DB5EA}"/>
              </a:ext>
            </a:extLst>
          </p:cNvPr>
          <p:cNvCxnSpPr>
            <a:cxnSpLocks/>
            <a:stCxn id="24" idx="1"/>
          </p:cNvCxnSpPr>
          <p:nvPr/>
        </p:nvCxnSpPr>
        <p:spPr>
          <a:xfrm flipH="1">
            <a:off x="1949981" y="4029823"/>
            <a:ext cx="806114" cy="154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BB7F5D14-3739-A241-BD6B-333C37249EE2}"/>
              </a:ext>
            </a:extLst>
          </p:cNvPr>
          <p:cNvCxnSpPr>
            <a:cxnSpLocks/>
          </p:cNvCxnSpPr>
          <p:nvPr/>
        </p:nvCxnSpPr>
        <p:spPr>
          <a:xfrm>
            <a:off x="2752279" y="4633227"/>
            <a:ext cx="757647" cy="412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D6E88724-033C-5C45-A691-5F20FC4F9862}"/>
              </a:ext>
            </a:extLst>
          </p:cNvPr>
          <p:cNvCxnSpPr>
            <a:cxnSpLocks/>
            <a:stCxn id="25" idx="4"/>
          </p:cNvCxnSpPr>
          <p:nvPr/>
        </p:nvCxnSpPr>
        <p:spPr>
          <a:xfrm>
            <a:off x="3355643" y="4232641"/>
            <a:ext cx="653224" cy="5377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43A6DA02-C771-D948-ACE7-BEE6F2DE0D1B}"/>
              </a:ext>
            </a:extLst>
          </p:cNvPr>
          <p:cNvCxnSpPr>
            <a:cxnSpLocks/>
            <a:stCxn id="27" idx="1"/>
          </p:cNvCxnSpPr>
          <p:nvPr/>
        </p:nvCxnSpPr>
        <p:spPr>
          <a:xfrm flipV="1">
            <a:off x="2960932" y="3586050"/>
            <a:ext cx="65530" cy="13224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CE33D137-AC77-984D-8746-942475A94455}"/>
              </a:ext>
            </a:extLst>
          </p:cNvPr>
          <p:cNvCxnSpPr>
            <a:cxnSpLocks/>
            <a:stCxn id="28" idx="2"/>
          </p:cNvCxnSpPr>
          <p:nvPr/>
        </p:nvCxnSpPr>
        <p:spPr>
          <a:xfrm flipH="1">
            <a:off x="1900332" y="4713641"/>
            <a:ext cx="1187744" cy="23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xmlns="" id="{ED5C1B56-BDFA-3641-835B-E981D253F906}"/>
              </a:ext>
            </a:extLst>
          </p:cNvPr>
          <p:cNvSpPr txBox="1"/>
          <p:nvPr/>
        </p:nvSpPr>
        <p:spPr>
          <a:xfrm>
            <a:off x="886253" y="6225545"/>
            <a:ext cx="3627916" cy="369332"/>
          </a:xfrm>
          <a:prstGeom prst="rect">
            <a:avLst/>
          </a:prstGeom>
          <a:noFill/>
        </p:spPr>
        <p:txBody>
          <a:bodyPr wrap="none" rtlCol="0">
            <a:spAutoFit/>
          </a:bodyPr>
          <a:lstStyle/>
          <a:p>
            <a:r>
              <a:rPr lang="x-none" dirty="0">
                <a:latin typeface="Times New Roman" panose="02020603050405020304" pitchFamily="18" charset="0"/>
                <a:cs typeface="Times New Roman" panose="02020603050405020304" pitchFamily="18" charset="0"/>
              </a:rPr>
              <a:t>Finetune with randomly labeled data.</a:t>
            </a:r>
          </a:p>
        </p:txBody>
      </p:sp>
      <p:sp>
        <p:nvSpPr>
          <p:cNvPr id="91" name="Rectangle 90">
            <a:extLst>
              <a:ext uri="{FF2B5EF4-FFF2-40B4-BE49-F238E27FC236}">
                <a16:creationId xmlns:a16="http://schemas.microsoft.com/office/drawing/2014/main" xmlns="" id="{C2106FDF-F34F-A348-8F41-F89170972460}"/>
              </a:ext>
            </a:extLst>
          </p:cNvPr>
          <p:cNvSpPr>
            <a:spLocks noChangeAspect="1"/>
          </p:cNvSpPr>
          <p:nvPr/>
        </p:nvSpPr>
        <p:spPr>
          <a:xfrm>
            <a:off x="2247909" y="3777938"/>
            <a:ext cx="1371656" cy="13716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14" name="Graphic 113" descr="Close">
            <a:extLst>
              <a:ext uri="{FF2B5EF4-FFF2-40B4-BE49-F238E27FC236}">
                <a16:creationId xmlns:a16="http://schemas.microsoft.com/office/drawing/2014/main" xmlns="" id="{8688B3EB-BB43-D84C-A6C4-6071C9A4484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33689" y="5851371"/>
            <a:ext cx="699481" cy="699481"/>
          </a:xfrm>
          <a:prstGeom prst="rect">
            <a:avLst/>
          </a:prstGeom>
        </p:spPr>
      </p:pic>
      <p:pic>
        <p:nvPicPr>
          <p:cNvPr id="116" name="Graphic 115" descr="Checkmark">
            <a:extLst>
              <a:ext uri="{FF2B5EF4-FFF2-40B4-BE49-F238E27FC236}">
                <a16:creationId xmlns:a16="http://schemas.microsoft.com/office/drawing/2014/main" xmlns="" id="{B8ED85F6-D74A-284F-84AE-21FA10E15CF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573735" y="5838272"/>
            <a:ext cx="712580" cy="712580"/>
          </a:xfrm>
          <a:prstGeom prst="rect">
            <a:avLst/>
          </a:prstGeom>
        </p:spPr>
      </p:pic>
      <p:sp>
        <p:nvSpPr>
          <p:cNvPr id="117" name="TextBox 116">
            <a:extLst>
              <a:ext uri="{FF2B5EF4-FFF2-40B4-BE49-F238E27FC236}">
                <a16:creationId xmlns:a16="http://schemas.microsoft.com/office/drawing/2014/main" xmlns="" id="{2D916AE9-539B-BD44-923B-61DC6FE2FEB6}"/>
              </a:ext>
            </a:extLst>
          </p:cNvPr>
          <p:cNvSpPr txBox="1"/>
          <p:nvPr/>
        </p:nvSpPr>
        <p:spPr>
          <a:xfrm>
            <a:off x="6821182" y="6292275"/>
            <a:ext cx="4438074"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﻿Shrink</a:t>
            </a:r>
            <a:r>
              <a:rPr lang="zh-C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decision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space</a:t>
            </a:r>
            <a:r>
              <a:rPr lang="en-US" dirty="0">
                <a:latin typeface="Times New Roman" panose="02020603050405020304" pitchFamily="18" charset="0"/>
                <a:cs typeface="Times New Roman" panose="02020603050405020304" pitchFamily="18" charset="0"/>
              </a:rPr>
              <a:t> of forgetting sample</a:t>
            </a:r>
            <a:endParaRPr lang="x-none"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xmlns="" id="{7E260006-A9A9-474E-8980-3F577599CF8F}"/>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Our approach</a:t>
            </a:r>
          </a:p>
        </p:txBody>
      </p:sp>
      <p:sp>
        <p:nvSpPr>
          <p:cNvPr id="79" name="TextBox 78">
            <a:extLst>
              <a:ext uri="{FF2B5EF4-FFF2-40B4-BE49-F238E27FC236}">
                <a16:creationId xmlns:a16="http://schemas.microsoft.com/office/drawing/2014/main" xmlns="" id="{2AE3A9FA-BB3D-3841-969C-2BE55B35E66F}"/>
              </a:ext>
            </a:extLst>
          </p:cNvPr>
          <p:cNvSpPr txBox="1"/>
          <p:nvPr/>
        </p:nvSpPr>
        <p:spPr>
          <a:xfrm>
            <a:off x="1279132" y="1551552"/>
            <a:ext cx="9455308" cy="600164"/>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how</a:t>
            </a:r>
            <a:r>
              <a:rPr lang="x-none" sz="2400" dirty="0">
                <a:latin typeface="Times New Roman" panose="02020603050405020304" pitchFamily="18" charset="0"/>
                <a:cs typeface="Times New Roman" panose="02020603050405020304" pitchFamily="18" charset="0"/>
              </a:rPr>
              <a:t> to shift the boundary &amp;</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which direction to shift?</a:t>
            </a:r>
            <a:r>
              <a:rPr lang="zh-CN" altLang="en-US" sz="2400" dirty="0">
                <a:latin typeface="Times New Roman" panose="02020603050405020304" pitchFamily="18" charset="0"/>
                <a:cs typeface="Times New Roman" panose="02020603050405020304" pitchFamily="18" charset="0"/>
              </a:rPr>
              <a:t>  ⇒</a:t>
            </a:r>
            <a:r>
              <a:rPr lang="x-none"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a:t>
            </a:r>
            <a:r>
              <a:rPr lang="en-US" altLang="zh-CN" sz="2400" dirty="0">
                <a:solidFill>
                  <a:srgbClr val="D35128"/>
                </a:solidFill>
                <a:latin typeface="Times New Roman" panose="02020603050405020304" pitchFamily="18" charset="0"/>
                <a:cs typeface="Times New Roman" panose="02020603050405020304" pitchFamily="18" charset="0"/>
              </a:rPr>
              <a:t>Boundary</a:t>
            </a:r>
            <a:r>
              <a:rPr lang="zh-CN" altLang="en-US" sz="2400" dirty="0">
                <a:solidFill>
                  <a:srgbClr val="D35128"/>
                </a:solidFill>
                <a:latin typeface="Times New Roman" panose="02020603050405020304" pitchFamily="18" charset="0"/>
                <a:cs typeface="Times New Roman" panose="02020603050405020304" pitchFamily="18" charset="0"/>
              </a:rPr>
              <a:t> </a:t>
            </a:r>
            <a:r>
              <a:rPr lang="en-US" altLang="zh-CN" sz="2400" dirty="0">
                <a:solidFill>
                  <a:srgbClr val="D35128"/>
                </a:solidFill>
                <a:latin typeface="Times New Roman" panose="02020603050405020304" pitchFamily="18" charset="0"/>
                <a:cs typeface="Times New Roman" panose="02020603050405020304" pitchFamily="18" charset="0"/>
              </a:rPr>
              <a:t>Shrink</a:t>
            </a:r>
            <a:endParaRPr lang="x-none" sz="2400" dirty="0">
              <a:solidFill>
                <a:srgbClr val="D35128"/>
              </a:solidFill>
              <a:latin typeface="Microsoft Tai Le" panose="020B0502040204020203" pitchFamily="34" charset="0"/>
              <a:cs typeface="Microsoft Tai Le" panose="020B0502040204020203" pitchFamily="34" charset="0"/>
            </a:endParaRPr>
          </a:p>
        </p:txBody>
      </p:sp>
      <p:sp>
        <p:nvSpPr>
          <p:cNvPr id="33" name="Slide Number Placeholder 32">
            <a:extLst>
              <a:ext uri="{FF2B5EF4-FFF2-40B4-BE49-F238E27FC236}">
                <a16:creationId xmlns:a16="http://schemas.microsoft.com/office/drawing/2014/main" xmlns="" id="{237AD7CE-8791-394B-8BF9-68E80A21EF41}"/>
              </a:ext>
            </a:extLst>
          </p:cNvPr>
          <p:cNvSpPr>
            <a:spLocks noGrp="1"/>
          </p:cNvSpPr>
          <p:nvPr>
            <p:ph type="sldNum" sz="quarter" idx="12"/>
          </p:nvPr>
        </p:nvSpPr>
        <p:spPr/>
        <p:txBody>
          <a:bodyPr/>
          <a:lstStyle/>
          <a:p>
            <a:fld id="{7DC47DA6-EE08-A94C-9BD5-ADBD9627C3EE}" type="slidenum">
              <a:rPr lang="x-none" smtClean="0"/>
              <a:t>8</a:t>
            </a:fld>
            <a:endParaRPr lang="x-none"/>
          </a:p>
        </p:txBody>
      </p:sp>
    </p:spTree>
    <p:extLst>
      <p:ext uri="{BB962C8B-B14F-4D97-AF65-F5344CB8AC3E}">
        <p14:creationId xmlns:p14="http://schemas.microsoft.com/office/powerpoint/2010/main" val="103097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par>
                                <p:cTn id="8" presetID="3" presetClass="entr" presetSubtype="1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linds(horizontal)">
                                      <p:cBhvr>
                                        <p:cTn id="13" dur="500"/>
                                        <p:tgtEl>
                                          <p:spTgt spid="37"/>
                                        </p:tgtEl>
                                      </p:cBhvr>
                                    </p:animEffect>
                                  </p:childTnLst>
                                </p:cTn>
                              </p:par>
                              <p:par>
                                <p:cTn id="14" presetID="3" presetClass="entr" presetSubtype="1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blinds(horizontal)">
                                      <p:cBhvr>
                                        <p:cTn id="16" dur="500"/>
                                        <p:tgtEl>
                                          <p:spTgt spid="77"/>
                                        </p:tgtEl>
                                      </p:cBhvr>
                                    </p:animEffect>
                                  </p:childTnLst>
                                </p:cTn>
                              </p:par>
                              <p:par>
                                <p:cTn id="17" presetID="3"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linds(horizont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checkerboard(across)">
                                      <p:cBhvr>
                                        <p:cTn id="24" dur="500"/>
                                        <p:tgtEl>
                                          <p:spTgt spid="84"/>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checkerboard(across)">
                                      <p:cBhvr>
                                        <p:cTn id="27" dur="500"/>
                                        <p:tgtEl>
                                          <p:spTgt spid="89"/>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checkerboard(across)">
                                      <p:cBhvr>
                                        <p:cTn id="30" dur="500"/>
                                        <p:tgtEl>
                                          <p:spTgt spid="9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blinds(horizontal)">
                                      <p:cBhvr>
                                        <p:cTn id="35" dur="500"/>
                                        <p:tgtEl>
                                          <p:spTgt spid="91"/>
                                        </p:tgtEl>
                                      </p:cBhvr>
                                    </p:animEffect>
                                  </p:childTnLst>
                                </p:cTn>
                              </p:par>
                              <p:par>
                                <p:cTn id="36" presetID="3" presetClass="entr" presetSubtype="10"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blinds(horizontal)">
                                      <p:cBhvr>
                                        <p:cTn id="38" dur="500"/>
                                        <p:tgtEl>
                                          <p:spTgt spid="114"/>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checkerboard(across)">
                                      <p:cBhvr>
                                        <p:cTn id="43" dur="500"/>
                                        <p:tgtEl>
                                          <p:spTgt spid="75"/>
                                        </p:tgtEl>
                                      </p:cBhvr>
                                    </p:animEffect>
                                  </p:childTnLst>
                                </p:cTn>
                              </p:par>
                              <p:par>
                                <p:cTn id="44" presetID="5" presetClass="entr" presetSubtype="10" fill="hold"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checkerboard(across)">
                                      <p:cBhvr>
                                        <p:cTn id="46" dur="500"/>
                                        <p:tgtEl>
                                          <p:spTgt spid="74"/>
                                        </p:tgtEl>
                                      </p:cBhvr>
                                    </p:animEffect>
                                  </p:childTnLst>
                                </p:cTn>
                              </p:par>
                              <p:par>
                                <p:cTn id="47" presetID="5" presetClass="entr" presetSubtype="1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checkerboard(across)">
                                      <p:cBhvr>
                                        <p:cTn id="49" dur="500"/>
                                        <p:tgtEl>
                                          <p:spTgt spid="72"/>
                                        </p:tgtEl>
                                      </p:cBhvr>
                                    </p:animEffect>
                                  </p:childTnLst>
                                </p:cTn>
                              </p:par>
                              <p:par>
                                <p:cTn id="50" presetID="5" presetClass="entr" presetSubtype="1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checkerboard(across)">
                                      <p:cBhvr>
                                        <p:cTn id="52" dur="500"/>
                                        <p:tgtEl>
                                          <p:spTgt spid="73"/>
                                        </p:tgtEl>
                                      </p:cBhvr>
                                    </p:animEffect>
                                  </p:childTnLst>
                                </p:cTn>
                              </p:par>
                              <p:par>
                                <p:cTn id="53" presetID="5" presetClass="entr" presetSubtype="1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checkerboard(across)">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checkerboard(across)">
                                      <p:cBhvr>
                                        <p:cTn id="60" dur="500"/>
                                        <p:tgtEl>
                                          <p:spTgt spid="107"/>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checkerboard(across)">
                                      <p:cBhvr>
                                        <p:cTn id="63" dur="500"/>
                                        <p:tgtEl>
                                          <p:spTgt spid="109"/>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checkerboard(across)">
                                      <p:cBhvr>
                                        <p:cTn id="66" dur="500"/>
                                        <p:tgtEl>
                                          <p:spTgt spid="108"/>
                                        </p:tgtEl>
                                      </p:cBhvr>
                                    </p:animEffect>
                                  </p:childTnLst>
                                </p:cTn>
                              </p:par>
                              <p:par>
                                <p:cTn id="67" presetID="5" presetClass="entr" presetSubtype="1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checkerboard(across)">
                                      <p:cBhvr>
                                        <p:cTn id="6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90" grpId="0" animBg="1"/>
      <p:bldP spid="89" grpId="0" animBg="1"/>
      <p:bldP spid="84"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01D9028D-1A46-0141-B34B-DC0F3306E0A6}"/>
              </a:ext>
            </a:extLst>
          </p:cNvPr>
          <p:cNvSpPr/>
          <p:nvPr/>
        </p:nvSpPr>
        <p:spPr>
          <a:xfrm>
            <a:off x="7116123" y="2282476"/>
            <a:ext cx="3067885" cy="785119"/>
          </a:xfrm>
          <a:prstGeom prst="rect">
            <a:avLst/>
          </a:prstGeom>
          <a:solidFill>
            <a:srgbClr val="CDE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Step 1: </a:t>
            </a:r>
            <a:r>
              <a:rPr lang="en-US" dirty="0">
                <a:solidFill>
                  <a:schemeClr val="tx1"/>
                </a:solidFill>
                <a:latin typeface="Times New Roman" panose="02020603050405020304" pitchFamily="18" charset="0"/>
                <a:cs typeface="Times New Roman" panose="02020603050405020304" pitchFamily="18" charset="0"/>
              </a:rPr>
              <a:t>﻿Neighbor searching</a:t>
            </a:r>
            <a:endParaRPr lang="x-none"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3C73497E-86C4-FF46-B6DA-8DD3364949D2}"/>
              </a:ext>
            </a:extLst>
          </p:cNvPr>
          <p:cNvSpPr txBox="1"/>
          <p:nvPr/>
        </p:nvSpPr>
        <p:spPr>
          <a:xfrm>
            <a:off x="326073" y="1348936"/>
            <a:ext cx="11644184" cy="684803"/>
          </a:xfrm>
          <a:prstGeom prst="rect">
            <a:avLst/>
          </a:prstGeom>
          <a:noFill/>
        </p:spPr>
        <p:txBody>
          <a:bodyPr wrap="square"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how</a:t>
            </a:r>
            <a:r>
              <a:rPr lang="x-none" sz="2800" dirty="0">
                <a:latin typeface="Times New Roman" panose="02020603050405020304" pitchFamily="18" charset="0"/>
                <a:cs typeface="Times New Roman" panose="02020603050405020304" pitchFamily="18" charset="0"/>
              </a:rPr>
              <a:t> to shift the boundary &amp;</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which direction to shift?</a:t>
            </a:r>
            <a:r>
              <a:rPr lang="zh-CN" altLang="en-US" sz="2800" dirty="0">
                <a:latin typeface="Times New Roman" panose="02020603050405020304" pitchFamily="18" charset="0"/>
                <a:cs typeface="Times New Roman" panose="02020603050405020304" pitchFamily="18" charset="0"/>
              </a:rPr>
              <a:t>  ⇒</a:t>
            </a:r>
            <a:r>
              <a:rPr lang="x-none"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 </a:t>
            </a:r>
            <a:r>
              <a:rPr lang="en-US" altLang="zh-CN" sz="2800" dirty="0">
                <a:solidFill>
                  <a:srgbClr val="D35128"/>
                </a:solidFill>
                <a:latin typeface="Times New Roman" panose="02020603050405020304" pitchFamily="18" charset="0"/>
                <a:cs typeface="Times New Roman" panose="02020603050405020304" pitchFamily="18" charset="0"/>
              </a:rPr>
              <a:t>Boundary</a:t>
            </a:r>
            <a:r>
              <a:rPr lang="zh-CN" altLang="en-US" sz="2800" dirty="0">
                <a:solidFill>
                  <a:srgbClr val="D35128"/>
                </a:solidFill>
                <a:latin typeface="Times New Roman" panose="02020603050405020304" pitchFamily="18" charset="0"/>
                <a:cs typeface="Times New Roman" panose="02020603050405020304" pitchFamily="18" charset="0"/>
              </a:rPr>
              <a:t> </a:t>
            </a:r>
            <a:r>
              <a:rPr lang="en-US" altLang="zh-CN" sz="2800" dirty="0">
                <a:solidFill>
                  <a:srgbClr val="D35128"/>
                </a:solidFill>
                <a:latin typeface="Times New Roman" panose="02020603050405020304" pitchFamily="18" charset="0"/>
                <a:cs typeface="Times New Roman" panose="02020603050405020304" pitchFamily="18" charset="0"/>
              </a:rPr>
              <a:t>Shrink</a:t>
            </a:r>
            <a:endParaRPr lang="x-none" sz="2800" dirty="0">
              <a:solidFill>
                <a:srgbClr val="D35128"/>
              </a:solidFill>
              <a:latin typeface="Microsoft Tai Le" panose="020B0502040204020203" pitchFamily="34" charset="0"/>
              <a:cs typeface="Microsoft Tai Le" panose="020B0502040204020203" pitchFamily="34" charset="0"/>
            </a:endParaRPr>
          </a:p>
        </p:txBody>
      </p:sp>
      <p:pic>
        <p:nvPicPr>
          <p:cNvPr id="32" name="Picture 31">
            <a:extLst>
              <a:ext uri="{FF2B5EF4-FFF2-40B4-BE49-F238E27FC236}">
                <a16:creationId xmlns:a16="http://schemas.microsoft.com/office/drawing/2014/main" xmlns="" id="{F65B3BF3-1504-8A4B-A01E-8A6A7C0E506A}"/>
              </a:ext>
            </a:extLst>
          </p:cNvPr>
          <p:cNvPicPr>
            <a:picLocks noChangeAspect="1"/>
          </p:cNvPicPr>
          <p:nvPr/>
        </p:nvPicPr>
        <p:blipFill>
          <a:blip r:embed="rId3"/>
          <a:stretch>
            <a:fillRect/>
          </a:stretch>
        </p:blipFill>
        <p:spPr>
          <a:xfrm>
            <a:off x="6249522" y="3287371"/>
            <a:ext cx="4610936" cy="627599"/>
          </a:xfrm>
          <a:prstGeom prst="rect">
            <a:avLst/>
          </a:prstGeom>
        </p:spPr>
      </p:pic>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xmlns="" id="{D37EA586-3C70-0144-A8AD-802847A3C532}"/>
                  </a:ext>
                </a:extLst>
              </p:cNvPr>
              <p:cNvSpPr/>
              <p:nvPr/>
            </p:nvSpPr>
            <p:spPr>
              <a:xfrm>
                <a:off x="7116123" y="4091623"/>
                <a:ext cx="3067885" cy="785119"/>
              </a:xfrm>
              <a:prstGeom prst="rect">
                <a:avLst/>
              </a:prstGeom>
              <a:solidFill>
                <a:srgbClr val="F7DD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Step 2: </a:t>
                </a:r>
                <a:r>
                  <a:rPr lang="en-US" dirty="0">
                    <a:solidFill>
                      <a:schemeClr val="tx1"/>
                    </a:solidFill>
                    <a:latin typeface="Times New Roman" panose="02020603050405020304" pitchFamily="18" charset="0"/>
                    <a:cs typeface="Times New Roman" panose="02020603050405020304" pitchFamily="18" charset="0"/>
                  </a:rPr>
                  <a:t>﻿Finetune with (x, </a:t>
                </a:r>
                <a14:m>
                  <m:oMath xmlns:m="http://schemas.openxmlformats.org/officeDocument/2006/math">
                    <m:sSub>
                      <m:sSubPr>
                        <m:ctrlPr>
                          <a:rPr lang="en-US" i="1" smtClean="0">
                            <a:solidFill>
                              <a:schemeClr val="tx1"/>
                            </a:solidFill>
                            <a:latin typeface="Cambria Math" panose="02040503050406030204" pitchFamily="18" charset="0"/>
                            <a:cs typeface="Times New Roman" panose="02020603050405020304" pitchFamily="18" charset="0"/>
                          </a:rPr>
                        </m:ctrlPr>
                      </m:sSubPr>
                      <m:e>
                        <m:r>
                          <a:rPr lang="en-US" b="0" i="1" smtClean="0">
                            <a:solidFill>
                              <a:schemeClr val="tx1"/>
                            </a:solidFill>
                            <a:latin typeface="Cambria Math" panose="02040503050406030204" pitchFamily="18" charset="0"/>
                            <a:cs typeface="Times New Roman" panose="02020603050405020304" pitchFamily="18" charset="0"/>
                          </a:rPr>
                          <m:t>𝑦</m:t>
                        </m:r>
                      </m:e>
                      <m:sub>
                        <m:r>
                          <a:rPr lang="en-US" b="0" i="1" smtClean="0">
                            <a:solidFill>
                              <a:schemeClr val="tx1"/>
                            </a:solidFill>
                            <a:latin typeface="Cambria Math" panose="02040503050406030204" pitchFamily="18" charset="0"/>
                            <a:cs typeface="Times New Roman" panose="02020603050405020304" pitchFamily="18" charset="0"/>
                          </a:rPr>
                          <m:t>𝑛𝑏𝑖</m:t>
                        </m:r>
                      </m:sub>
                    </m:sSub>
                  </m:oMath>
                </a14:m>
                <a:r>
                  <a:rPr lang="en-US" dirty="0">
                    <a:solidFill>
                      <a:schemeClr val="tx1"/>
                    </a:solidFill>
                    <a:latin typeface="Times New Roman" panose="02020603050405020304" pitchFamily="18" charset="0"/>
                    <a:cs typeface="Times New Roman" panose="02020603050405020304" pitchFamily="18" charset="0"/>
                  </a:rPr>
                  <a:t>)</a:t>
                </a:r>
                <a:endParaRPr lang="x-none"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 name="Rectangle 78">
                <a:extLst>
                  <a:ext uri="{FF2B5EF4-FFF2-40B4-BE49-F238E27FC236}">
                    <a16:creationId xmlns:a16="http://schemas.microsoft.com/office/drawing/2014/main" id="{D37EA586-3C70-0144-A8AD-802847A3C532}"/>
                  </a:ext>
                </a:extLst>
              </p:cNvPr>
              <p:cNvSpPr>
                <a:spLocks noRot="1" noChangeAspect="1" noMove="1" noResize="1" noEditPoints="1" noAdjustHandles="1" noChangeArrowheads="1" noChangeShapeType="1" noTextEdit="1"/>
              </p:cNvSpPr>
              <p:nvPr/>
            </p:nvSpPr>
            <p:spPr>
              <a:xfrm>
                <a:off x="7116123" y="4091623"/>
                <a:ext cx="3067885" cy="785119"/>
              </a:xfrm>
              <a:prstGeom prst="rect">
                <a:avLst/>
              </a:prstGeom>
              <a:blipFill>
                <a:blip r:embed="rId4"/>
                <a:stretch>
                  <a:fillRect l="-412"/>
                </a:stretch>
              </a:blipFill>
              <a:ln>
                <a:noFill/>
              </a:ln>
            </p:spPr>
            <p:txBody>
              <a:bodyPr/>
              <a:lstStyle/>
              <a:p>
                <a:r>
                  <a:rPr lang="en-CN">
                    <a:noFill/>
                  </a:rPr>
                  <a:t> </a:t>
                </a:r>
              </a:p>
            </p:txBody>
          </p:sp>
        </mc:Fallback>
      </mc:AlternateContent>
      <p:pic>
        <p:nvPicPr>
          <p:cNvPr id="33" name="Picture 32">
            <a:extLst>
              <a:ext uri="{FF2B5EF4-FFF2-40B4-BE49-F238E27FC236}">
                <a16:creationId xmlns:a16="http://schemas.microsoft.com/office/drawing/2014/main" xmlns="" id="{E6630495-A592-5B48-8AEE-F56686BD0511}"/>
              </a:ext>
            </a:extLst>
          </p:cNvPr>
          <p:cNvPicPr>
            <a:picLocks noChangeAspect="1"/>
          </p:cNvPicPr>
          <p:nvPr/>
        </p:nvPicPr>
        <p:blipFill>
          <a:blip r:embed="rId5"/>
          <a:stretch>
            <a:fillRect/>
          </a:stretch>
        </p:blipFill>
        <p:spPr>
          <a:xfrm>
            <a:off x="6148165" y="5113115"/>
            <a:ext cx="5003800" cy="876300"/>
          </a:xfrm>
          <a:prstGeom prst="rect">
            <a:avLst/>
          </a:prstGeom>
        </p:spPr>
      </p:pic>
      <p:sp>
        <p:nvSpPr>
          <p:cNvPr id="81" name="Oval 80">
            <a:extLst>
              <a:ext uri="{FF2B5EF4-FFF2-40B4-BE49-F238E27FC236}">
                <a16:creationId xmlns:a16="http://schemas.microsoft.com/office/drawing/2014/main" xmlns="" id="{51FA57AE-EC8C-154E-9183-1873ACEFA2E5}"/>
              </a:ext>
            </a:extLst>
          </p:cNvPr>
          <p:cNvSpPr/>
          <p:nvPr/>
        </p:nvSpPr>
        <p:spPr>
          <a:xfrm rot="21178064">
            <a:off x="2293543" y="2058442"/>
            <a:ext cx="1173751" cy="2169857"/>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2" name="Oval 81">
            <a:extLst>
              <a:ext uri="{FF2B5EF4-FFF2-40B4-BE49-F238E27FC236}">
                <a16:creationId xmlns:a16="http://schemas.microsoft.com/office/drawing/2014/main" xmlns="" id="{82FEB457-BF85-A340-81A5-526653A03CC3}"/>
              </a:ext>
            </a:extLst>
          </p:cNvPr>
          <p:cNvSpPr/>
          <p:nvPr/>
        </p:nvSpPr>
        <p:spPr>
          <a:xfrm rot="17755276">
            <a:off x="3009366" y="3937779"/>
            <a:ext cx="1352887" cy="1939616"/>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5" name="Oval 84">
            <a:extLst>
              <a:ext uri="{FF2B5EF4-FFF2-40B4-BE49-F238E27FC236}">
                <a16:creationId xmlns:a16="http://schemas.microsoft.com/office/drawing/2014/main" xmlns="" id="{63C47C4C-55CA-A544-BC9A-173F9EF2DE7E}"/>
              </a:ext>
            </a:extLst>
          </p:cNvPr>
          <p:cNvSpPr/>
          <p:nvPr/>
        </p:nvSpPr>
        <p:spPr>
          <a:xfrm rot="5400000">
            <a:off x="1120707" y="3379649"/>
            <a:ext cx="1273693" cy="1943951"/>
          </a:xfrm>
          <a:prstGeom prst="ellipse">
            <a:avLst/>
          </a:prstGeom>
          <a:solidFill>
            <a:srgbClr val="BEBEBE">
              <a:alpha val="70000"/>
            </a:srgb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6" name="Oval 85">
            <a:extLst>
              <a:ext uri="{FF2B5EF4-FFF2-40B4-BE49-F238E27FC236}">
                <a16:creationId xmlns:a16="http://schemas.microsoft.com/office/drawing/2014/main" xmlns="" id="{7867924A-6486-AA4B-9E85-6672281E7372}"/>
              </a:ext>
            </a:extLst>
          </p:cNvPr>
          <p:cNvSpPr>
            <a:spLocks noChangeAspect="1"/>
          </p:cNvSpPr>
          <p:nvPr/>
        </p:nvSpPr>
        <p:spPr>
          <a:xfrm>
            <a:off x="2442725" y="253978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7" name="Oval 86">
            <a:extLst>
              <a:ext uri="{FF2B5EF4-FFF2-40B4-BE49-F238E27FC236}">
                <a16:creationId xmlns:a16="http://schemas.microsoft.com/office/drawing/2014/main" xmlns="" id="{55B8033C-4342-A344-A97A-F01824ADE7D8}"/>
              </a:ext>
            </a:extLst>
          </p:cNvPr>
          <p:cNvSpPr>
            <a:spLocks noChangeAspect="1"/>
          </p:cNvSpPr>
          <p:nvPr/>
        </p:nvSpPr>
        <p:spPr>
          <a:xfrm>
            <a:off x="2866971" y="2539783"/>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8" name="Oval 87">
            <a:extLst>
              <a:ext uri="{FF2B5EF4-FFF2-40B4-BE49-F238E27FC236}">
                <a16:creationId xmlns:a16="http://schemas.microsoft.com/office/drawing/2014/main" xmlns="" id="{4BBA4C94-C279-4149-8738-75CFD5D1F474}"/>
              </a:ext>
            </a:extLst>
          </p:cNvPr>
          <p:cNvSpPr>
            <a:spLocks noChangeAspect="1"/>
          </p:cNvSpPr>
          <p:nvPr/>
        </p:nvSpPr>
        <p:spPr>
          <a:xfrm>
            <a:off x="2370645" y="2900184"/>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2" name="Oval 91">
            <a:extLst>
              <a:ext uri="{FF2B5EF4-FFF2-40B4-BE49-F238E27FC236}">
                <a16:creationId xmlns:a16="http://schemas.microsoft.com/office/drawing/2014/main" xmlns="" id="{17E7D0D6-CA74-4F48-B30F-B159FAF27E86}"/>
              </a:ext>
            </a:extLst>
          </p:cNvPr>
          <p:cNvSpPr>
            <a:spLocks noChangeAspect="1"/>
          </p:cNvSpPr>
          <p:nvPr/>
        </p:nvSpPr>
        <p:spPr>
          <a:xfrm>
            <a:off x="2731045" y="284663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3" name="Oval 92">
            <a:extLst>
              <a:ext uri="{FF2B5EF4-FFF2-40B4-BE49-F238E27FC236}">
                <a16:creationId xmlns:a16="http://schemas.microsoft.com/office/drawing/2014/main" xmlns="" id="{D8CD57CD-94FF-4049-A184-385EBC1FCD53}"/>
              </a:ext>
            </a:extLst>
          </p:cNvPr>
          <p:cNvSpPr>
            <a:spLocks noChangeAspect="1"/>
          </p:cNvSpPr>
          <p:nvPr/>
        </p:nvSpPr>
        <p:spPr>
          <a:xfrm>
            <a:off x="3089393" y="2885767"/>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4" name="Oval 93">
            <a:extLst>
              <a:ext uri="{FF2B5EF4-FFF2-40B4-BE49-F238E27FC236}">
                <a16:creationId xmlns:a16="http://schemas.microsoft.com/office/drawing/2014/main" xmlns="" id="{0477AD16-B089-0E42-A3E2-0F023A2B6A09}"/>
              </a:ext>
            </a:extLst>
          </p:cNvPr>
          <p:cNvSpPr>
            <a:spLocks noChangeAspect="1"/>
          </p:cNvSpPr>
          <p:nvPr/>
        </p:nvSpPr>
        <p:spPr>
          <a:xfrm>
            <a:off x="2619834" y="3176160"/>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5" name="Oval 94">
            <a:extLst>
              <a:ext uri="{FF2B5EF4-FFF2-40B4-BE49-F238E27FC236}">
                <a16:creationId xmlns:a16="http://schemas.microsoft.com/office/drawing/2014/main" xmlns="" id="{67F25AE1-B243-7040-B7BC-F0A565899F52}"/>
              </a:ext>
            </a:extLst>
          </p:cNvPr>
          <p:cNvSpPr>
            <a:spLocks noChangeAspect="1"/>
          </p:cNvSpPr>
          <p:nvPr/>
        </p:nvSpPr>
        <p:spPr>
          <a:xfrm>
            <a:off x="3015250" y="3252355"/>
            <a:ext cx="222422" cy="222422"/>
          </a:xfrm>
          <a:prstGeom prst="ellipse">
            <a:avLst/>
          </a:prstGeom>
          <a:solidFill>
            <a:srgbClr val="019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6" name="Oval 95">
            <a:extLst>
              <a:ext uri="{FF2B5EF4-FFF2-40B4-BE49-F238E27FC236}">
                <a16:creationId xmlns:a16="http://schemas.microsoft.com/office/drawing/2014/main" xmlns="" id="{04D43202-B5E7-C44A-A827-6AEF0AD2C03D}"/>
              </a:ext>
            </a:extLst>
          </p:cNvPr>
          <p:cNvSpPr>
            <a:spLocks noChangeAspect="1"/>
          </p:cNvSpPr>
          <p:nvPr/>
        </p:nvSpPr>
        <p:spPr>
          <a:xfrm>
            <a:off x="1149381" y="385372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7" name="Oval 96">
            <a:extLst>
              <a:ext uri="{FF2B5EF4-FFF2-40B4-BE49-F238E27FC236}">
                <a16:creationId xmlns:a16="http://schemas.microsoft.com/office/drawing/2014/main" xmlns="" id="{8FE45303-578B-184C-AC4A-5562238BBB3F}"/>
              </a:ext>
            </a:extLst>
          </p:cNvPr>
          <p:cNvSpPr>
            <a:spLocks noChangeAspect="1"/>
          </p:cNvSpPr>
          <p:nvPr/>
        </p:nvSpPr>
        <p:spPr>
          <a:xfrm>
            <a:off x="1501542" y="3844943"/>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8" name="Oval 97">
            <a:extLst>
              <a:ext uri="{FF2B5EF4-FFF2-40B4-BE49-F238E27FC236}">
                <a16:creationId xmlns:a16="http://schemas.microsoft.com/office/drawing/2014/main" xmlns="" id="{41E0060F-4F22-1E49-A227-0BC677D3AFED}"/>
              </a:ext>
            </a:extLst>
          </p:cNvPr>
          <p:cNvSpPr>
            <a:spLocks noChangeAspect="1"/>
          </p:cNvSpPr>
          <p:nvPr/>
        </p:nvSpPr>
        <p:spPr>
          <a:xfrm>
            <a:off x="1077300" y="4284138"/>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9" name="Oval 98">
            <a:extLst>
              <a:ext uri="{FF2B5EF4-FFF2-40B4-BE49-F238E27FC236}">
                <a16:creationId xmlns:a16="http://schemas.microsoft.com/office/drawing/2014/main" xmlns="" id="{F93B5972-E4C6-5748-A2D3-FF8C9C1EF4B4}"/>
              </a:ext>
            </a:extLst>
          </p:cNvPr>
          <p:cNvSpPr>
            <a:spLocks noChangeAspect="1"/>
          </p:cNvSpPr>
          <p:nvPr/>
        </p:nvSpPr>
        <p:spPr>
          <a:xfrm>
            <a:off x="1412723" y="426865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0" name="Oval 99">
            <a:extLst>
              <a:ext uri="{FF2B5EF4-FFF2-40B4-BE49-F238E27FC236}">
                <a16:creationId xmlns:a16="http://schemas.microsoft.com/office/drawing/2014/main" xmlns="" id="{672B3A66-E563-CA46-932A-7A0FE76F8DA6}"/>
              </a:ext>
            </a:extLst>
          </p:cNvPr>
          <p:cNvSpPr>
            <a:spLocks noChangeAspect="1"/>
          </p:cNvSpPr>
          <p:nvPr/>
        </p:nvSpPr>
        <p:spPr>
          <a:xfrm>
            <a:off x="1816639" y="4040054"/>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2" name="Oval 101">
            <a:extLst>
              <a:ext uri="{FF2B5EF4-FFF2-40B4-BE49-F238E27FC236}">
                <a16:creationId xmlns:a16="http://schemas.microsoft.com/office/drawing/2014/main" xmlns="" id="{B79C0096-9562-9F46-8C27-DED4CA7BA983}"/>
              </a:ext>
            </a:extLst>
          </p:cNvPr>
          <p:cNvSpPr>
            <a:spLocks noChangeAspect="1"/>
          </p:cNvSpPr>
          <p:nvPr/>
        </p:nvSpPr>
        <p:spPr>
          <a:xfrm>
            <a:off x="1454181" y="4638270"/>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3" name="Oval 102">
            <a:extLst>
              <a:ext uri="{FF2B5EF4-FFF2-40B4-BE49-F238E27FC236}">
                <a16:creationId xmlns:a16="http://schemas.microsoft.com/office/drawing/2014/main" xmlns="" id="{DA77CF28-73A8-8642-BA92-0AA4804091C5}"/>
              </a:ext>
            </a:extLst>
          </p:cNvPr>
          <p:cNvSpPr>
            <a:spLocks noChangeAspect="1"/>
          </p:cNvSpPr>
          <p:nvPr/>
        </p:nvSpPr>
        <p:spPr>
          <a:xfrm>
            <a:off x="1748146" y="4373771"/>
            <a:ext cx="222422" cy="222422"/>
          </a:xfrm>
          <a:prstGeom prst="ellipse">
            <a:avLst/>
          </a:prstGeom>
          <a:solidFill>
            <a:srgbClr val="D351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4" name="Oval 103">
            <a:extLst>
              <a:ext uri="{FF2B5EF4-FFF2-40B4-BE49-F238E27FC236}">
                <a16:creationId xmlns:a16="http://schemas.microsoft.com/office/drawing/2014/main" xmlns="" id="{8F8BA6B1-948E-E240-8FCE-8BA585AFAFF2}"/>
              </a:ext>
            </a:extLst>
          </p:cNvPr>
          <p:cNvSpPr>
            <a:spLocks noChangeAspect="1"/>
          </p:cNvSpPr>
          <p:nvPr/>
        </p:nvSpPr>
        <p:spPr>
          <a:xfrm rot="16719962">
            <a:off x="3612385" y="456835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5" name="Oval 104">
            <a:extLst>
              <a:ext uri="{FF2B5EF4-FFF2-40B4-BE49-F238E27FC236}">
                <a16:creationId xmlns:a16="http://schemas.microsoft.com/office/drawing/2014/main" xmlns="" id="{7EDC91B9-6B5C-6645-AB26-703C5699C51D}"/>
              </a:ext>
            </a:extLst>
          </p:cNvPr>
          <p:cNvSpPr>
            <a:spLocks noChangeAspect="1"/>
          </p:cNvSpPr>
          <p:nvPr/>
        </p:nvSpPr>
        <p:spPr>
          <a:xfrm rot="16719962">
            <a:off x="3933734" y="4821747"/>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6" name="Oval 105">
            <a:extLst>
              <a:ext uri="{FF2B5EF4-FFF2-40B4-BE49-F238E27FC236}">
                <a16:creationId xmlns:a16="http://schemas.microsoft.com/office/drawing/2014/main" xmlns="" id="{528979E2-671A-F047-AE05-3560316018EC}"/>
              </a:ext>
            </a:extLst>
          </p:cNvPr>
          <p:cNvSpPr>
            <a:spLocks noChangeAspect="1"/>
          </p:cNvSpPr>
          <p:nvPr/>
        </p:nvSpPr>
        <p:spPr>
          <a:xfrm rot="16719962">
            <a:off x="3217073" y="4928752"/>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0" name="Oval 109">
            <a:extLst>
              <a:ext uri="{FF2B5EF4-FFF2-40B4-BE49-F238E27FC236}">
                <a16:creationId xmlns:a16="http://schemas.microsoft.com/office/drawing/2014/main" xmlns="" id="{9566C4E0-DA15-544C-850D-6B8769142951}"/>
              </a:ext>
            </a:extLst>
          </p:cNvPr>
          <p:cNvSpPr>
            <a:spLocks noChangeAspect="1"/>
          </p:cNvSpPr>
          <p:nvPr/>
        </p:nvSpPr>
        <p:spPr>
          <a:xfrm rot="16719962">
            <a:off x="3577473" y="4875205"/>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1" name="Oval 110">
            <a:extLst>
              <a:ext uri="{FF2B5EF4-FFF2-40B4-BE49-F238E27FC236}">
                <a16:creationId xmlns:a16="http://schemas.microsoft.com/office/drawing/2014/main" xmlns="" id="{B0C905FE-9E95-4241-8090-AB4A357320F9}"/>
              </a:ext>
            </a:extLst>
          </p:cNvPr>
          <p:cNvSpPr>
            <a:spLocks noChangeAspect="1"/>
          </p:cNvSpPr>
          <p:nvPr/>
        </p:nvSpPr>
        <p:spPr>
          <a:xfrm rot="16719962">
            <a:off x="4113007" y="4509694"/>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2" name="Oval 111">
            <a:extLst>
              <a:ext uri="{FF2B5EF4-FFF2-40B4-BE49-F238E27FC236}">
                <a16:creationId xmlns:a16="http://schemas.microsoft.com/office/drawing/2014/main" xmlns="" id="{6CDD42EB-0AF6-A840-8E9D-902864DEC5C5}"/>
              </a:ext>
            </a:extLst>
          </p:cNvPr>
          <p:cNvSpPr>
            <a:spLocks noChangeAspect="1"/>
          </p:cNvSpPr>
          <p:nvPr/>
        </p:nvSpPr>
        <p:spPr>
          <a:xfrm rot="16719962">
            <a:off x="3466262" y="5204728"/>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3" name="Oval 112">
            <a:extLst>
              <a:ext uri="{FF2B5EF4-FFF2-40B4-BE49-F238E27FC236}">
                <a16:creationId xmlns:a16="http://schemas.microsoft.com/office/drawing/2014/main" xmlns="" id="{B8D861D6-2D32-8A47-B73A-C705BA57E53F}"/>
              </a:ext>
            </a:extLst>
          </p:cNvPr>
          <p:cNvSpPr>
            <a:spLocks noChangeAspect="1"/>
          </p:cNvSpPr>
          <p:nvPr/>
        </p:nvSpPr>
        <p:spPr>
          <a:xfrm rot="16719962">
            <a:off x="3859610" y="5155370"/>
            <a:ext cx="222422" cy="222422"/>
          </a:xfrm>
          <a:prstGeom prst="ellipse">
            <a:avLst/>
          </a:prstGeom>
          <a:solidFill>
            <a:srgbClr val="008F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5" name="Triangle 114">
            <a:extLst>
              <a:ext uri="{FF2B5EF4-FFF2-40B4-BE49-F238E27FC236}">
                <a16:creationId xmlns:a16="http://schemas.microsoft.com/office/drawing/2014/main" xmlns="" id="{EC6B21B7-B707-A240-9F55-0EF0FD8D4834}"/>
              </a:ext>
            </a:extLst>
          </p:cNvPr>
          <p:cNvSpPr>
            <a:spLocks noChangeAspect="1"/>
          </p:cNvSpPr>
          <p:nvPr/>
        </p:nvSpPr>
        <p:spPr>
          <a:xfrm>
            <a:off x="2600971" y="3689953"/>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8" name="Triangle 117">
            <a:extLst>
              <a:ext uri="{FF2B5EF4-FFF2-40B4-BE49-F238E27FC236}">
                <a16:creationId xmlns:a16="http://schemas.microsoft.com/office/drawing/2014/main" xmlns="" id="{8C8A8C8C-A4F0-2D43-BC2C-AFD12E145D55}"/>
              </a:ext>
            </a:extLst>
          </p:cNvPr>
          <p:cNvSpPr>
            <a:spLocks noChangeAspect="1"/>
          </p:cNvSpPr>
          <p:nvPr/>
        </p:nvSpPr>
        <p:spPr>
          <a:xfrm>
            <a:off x="3007012" y="378156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9" name="Triangle 118">
            <a:extLst>
              <a:ext uri="{FF2B5EF4-FFF2-40B4-BE49-F238E27FC236}">
                <a16:creationId xmlns:a16="http://schemas.microsoft.com/office/drawing/2014/main" xmlns="" id="{6D607B92-F6E5-FB4F-A705-0E72780E98FB}"/>
              </a:ext>
            </a:extLst>
          </p:cNvPr>
          <p:cNvSpPr>
            <a:spLocks noChangeAspect="1"/>
          </p:cNvSpPr>
          <p:nvPr/>
        </p:nvSpPr>
        <p:spPr>
          <a:xfrm>
            <a:off x="2396717" y="4193529"/>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0" name="Triangle 119">
            <a:extLst>
              <a:ext uri="{FF2B5EF4-FFF2-40B4-BE49-F238E27FC236}">
                <a16:creationId xmlns:a16="http://schemas.microsoft.com/office/drawing/2014/main" xmlns="" id="{F8292B41-9873-DC4A-890F-4E8E20813374}"/>
              </a:ext>
            </a:extLst>
          </p:cNvPr>
          <p:cNvSpPr>
            <a:spLocks noChangeAspect="1"/>
          </p:cNvSpPr>
          <p:nvPr/>
        </p:nvSpPr>
        <p:spPr>
          <a:xfrm>
            <a:off x="2783031" y="4569414"/>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1" name="Triangle 120">
            <a:extLst>
              <a:ext uri="{FF2B5EF4-FFF2-40B4-BE49-F238E27FC236}">
                <a16:creationId xmlns:a16="http://schemas.microsoft.com/office/drawing/2014/main" xmlns="" id="{16C0DC46-41D5-374D-8800-D456A89424BB}"/>
              </a:ext>
            </a:extLst>
          </p:cNvPr>
          <p:cNvSpPr>
            <a:spLocks noChangeAspect="1"/>
          </p:cNvSpPr>
          <p:nvPr/>
        </p:nvSpPr>
        <p:spPr>
          <a:xfrm>
            <a:off x="2997455" y="4262560"/>
            <a:ext cx="258010" cy="22242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122" name="Straight Arrow Connector 121">
            <a:extLst>
              <a:ext uri="{FF2B5EF4-FFF2-40B4-BE49-F238E27FC236}">
                <a16:creationId xmlns:a16="http://schemas.microsoft.com/office/drawing/2014/main" xmlns="" id="{B10BA6D7-EE3A-F941-94B2-D7C58795B80A}"/>
              </a:ext>
            </a:extLst>
          </p:cNvPr>
          <p:cNvCxnSpPr>
            <a:cxnSpLocks/>
            <a:stCxn id="119" idx="1"/>
          </p:cNvCxnSpPr>
          <p:nvPr/>
        </p:nvCxnSpPr>
        <p:spPr>
          <a:xfrm flipH="1">
            <a:off x="2007992" y="4304740"/>
            <a:ext cx="453228" cy="436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xmlns="" id="{96B75E45-1E6D-094E-B075-C4EEC2581196}"/>
              </a:ext>
            </a:extLst>
          </p:cNvPr>
          <p:cNvCxnSpPr>
            <a:cxnSpLocks/>
          </p:cNvCxnSpPr>
          <p:nvPr/>
        </p:nvCxnSpPr>
        <p:spPr>
          <a:xfrm>
            <a:off x="3206001" y="4451993"/>
            <a:ext cx="399571" cy="3666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xmlns="" id="{1742FFCA-AAA2-D148-A002-7894CC38B15C}"/>
              </a:ext>
            </a:extLst>
          </p:cNvPr>
          <p:cNvCxnSpPr>
            <a:cxnSpLocks/>
            <a:endCxn id="95" idx="4"/>
          </p:cNvCxnSpPr>
          <p:nvPr/>
        </p:nvCxnSpPr>
        <p:spPr>
          <a:xfrm flipH="1" flipV="1">
            <a:off x="3126461" y="3474777"/>
            <a:ext cx="17266" cy="3060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xmlns="" id="{4DE0FFAA-D0BB-7842-8C7F-B11108D941B0}"/>
              </a:ext>
            </a:extLst>
          </p:cNvPr>
          <p:cNvCxnSpPr>
            <a:cxnSpLocks/>
            <a:stCxn id="115" idx="0"/>
            <a:endCxn id="94" idx="4"/>
          </p:cNvCxnSpPr>
          <p:nvPr/>
        </p:nvCxnSpPr>
        <p:spPr>
          <a:xfrm flipV="1">
            <a:off x="2729976" y="3398582"/>
            <a:ext cx="1069" cy="2913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xmlns="" id="{DEC0211F-C876-E846-805A-19226E16E7A0}"/>
              </a:ext>
            </a:extLst>
          </p:cNvPr>
          <p:cNvCxnSpPr>
            <a:cxnSpLocks/>
            <a:endCxn id="106" idx="7"/>
          </p:cNvCxnSpPr>
          <p:nvPr/>
        </p:nvCxnSpPr>
        <p:spPr>
          <a:xfrm>
            <a:off x="3059551" y="4803111"/>
            <a:ext cx="202842" cy="147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E0D572C0-748B-7246-B97C-C332155C2921}"/>
              </a:ext>
            </a:extLst>
          </p:cNvPr>
          <p:cNvSpPr/>
          <p:nvPr/>
        </p:nvSpPr>
        <p:spPr>
          <a:xfrm>
            <a:off x="9512246" y="5238495"/>
            <a:ext cx="914400" cy="47972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2" name="Rectangle 41">
            <a:extLst>
              <a:ext uri="{FF2B5EF4-FFF2-40B4-BE49-F238E27FC236}">
                <a16:creationId xmlns:a16="http://schemas.microsoft.com/office/drawing/2014/main" xmlns="" id="{50365A0D-F6BE-1142-BE8E-133311A11F93}"/>
              </a:ext>
            </a:extLst>
          </p:cNvPr>
          <p:cNvSpPr/>
          <p:nvPr/>
        </p:nvSpPr>
        <p:spPr>
          <a:xfrm>
            <a:off x="0" y="11211"/>
            <a:ext cx="12192000" cy="1328834"/>
          </a:xfrm>
          <a:prstGeom prst="rect">
            <a:avLst/>
          </a:prstGeom>
          <a:solidFill>
            <a:srgbClr val="136F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rgbClr val="1B74B8"/>
              </a:solidFill>
            </a:endParaRPr>
          </a:p>
        </p:txBody>
      </p:sp>
      <p:sp>
        <p:nvSpPr>
          <p:cNvPr id="43" name="TextBox 42">
            <a:extLst>
              <a:ext uri="{FF2B5EF4-FFF2-40B4-BE49-F238E27FC236}">
                <a16:creationId xmlns:a16="http://schemas.microsoft.com/office/drawing/2014/main" xmlns="" id="{C14E7E20-F17A-054B-82C9-E6997F9158CB}"/>
              </a:ext>
            </a:extLst>
          </p:cNvPr>
          <p:cNvSpPr txBox="1"/>
          <p:nvPr/>
        </p:nvSpPr>
        <p:spPr>
          <a:xfrm>
            <a:off x="595504" y="232263"/>
            <a:ext cx="11596496" cy="769441"/>
          </a:xfrm>
          <a:prstGeom prst="rect">
            <a:avLst/>
          </a:prstGeom>
          <a:solidFill>
            <a:srgbClr val="136FB5"/>
          </a:solidFill>
        </p:spPr>
        <p:txBody>
          <a:bodyPr wrap="square" rtlCol="0">
            <a:spAutoFit/>
          </a:bodyPr>
          <a:lstStyle/>
          <a:p>
            <a:r>
              <a:rPr lang="en-US" sz="4400" dirty="0">
                <a:solidFill>
                  <a:schemeClr val="bg1"/>
                </a:solidFill>
                <a:latin typeface="Apple Braille" pitchFamily="2" charset="0"/>
                <a:cs typeface="Times New Roman" panose="02020603050405020304" pitchFamily="18" charset="0"/>
              </a:rPr>
              <a:t>Our approach</a:t>
            </a:r>
          </a:p>
        </p:txBody>
      </p:sp>
      <p:sp>
        <p:nvSpPr>
          <p:cNvPr id="6" name="Slide Number Placeholder 5">
            <a:extLst>
              <a:ext uri="{FF2B5EF4-FFF2-40B4-BE49-F238E27FC236}">
                <a16:creationId xmlns:a16="http://schemas.microsoft.com/office/drawing/2014/main" xmlns="" id="{498DA38B-2E5F-C34D-8815-BA84A7249387}"/>
              </a:ext>
            </a:extLst>
          </p:cNvPr>
          <p:cNvSpPr>
            <a:spLocks noGrp="1"/>
          </p:cNvSpPr>
          <p:nvPr>
            <p:ph type="sldNum" sz="quarter" idx="12"/>
          </p:nvPr>
        </p:nvSpPr>
        <p:spPr/>
        <p:txBody>
          <a:bodyPr/>
          <a:lstStyle/>
          <a:p>
            <a:fld id="{7DC47DA6-EE08-A94C-9BD5-ADBD9627C3EE}" type="slidenum">
              <a:rPr lang="x-none" smtClean="0"/>
              <a:t>9</a:t>
            </a:fld>
            <a:endParaRPr lang="x-none"/>
          </a:p>
        </p:txBody>
      </p:sp>
    </p:spTree>
    <p:extLst>
      <p:ext uri="{BB962C8B-B14F-4D97-AF65-F5344CB8AC3E}">
        <p14:creationId xmlns:p14="http://schemas.microsoft.com/office/powerpoint/2010/main" val="423840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par>
                                <p:cTn id="8" presetID="9"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dissolve">
                                      <p:cBhvr>
                                        <p:cTn id="10" dur="500"/>
                                        <p:tgtEl>
                                          <p:spTgt spid="124"/>
                                        </p:tgtEl>
                                      </p:cBhvr>
                                    </p:animEffect>
                                  </p:childTnLst>
                                </p:cTn>
                              </p:par>
                              <p:par>
                                <p:cTn id="11" presetID="9" presetClass="entr" presetSubtype="0"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dissolve">
                                      <p:cBhvr>
                                        <p:cTn id="13" dur="500"/>
                                        <p:tgtEl>
                                          <p:spTgt spid="122"/>
                                        </p:tgtEl>
                                      </p:cBhvr>
                                    </p:animEffect>
                                  </p:childTnLst>
                                </p:cTn>
                              </p:par>
                              <p:par>
                                <p:cTn id="14" presetID="9"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dissolve">
                                      <p:cBhvr>
                                        <p:cTn id="16" dur="500"/>
                                        <p:tgtEl>
                                          <p:spTgt spid="123"/>
                                        </p:tgtEl>
                                      </p:cBhvr>
                                    </p:animEffect>
                                  </p:childTnLst>
                                </p:cTn>
                              </p:par>
                              <p:par>
                                <p:cTn id="17" presetID="9"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dissolve">
                                      <p:cBhvr>
                                        <p:cTn id="19" dur="500"/>
                                        <p:tgtEl>
                                          <p:spTgt spid="1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checkerboard(across)">
                                      <p:cBhvr>
                                        <p:cTn id="30" dur="500"/>
                                        <p:tgtEl>
                                          <p:spTgt spid="8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checkerboard(across)">
                                      <p:cBhvr>
                                        <p:cTn id="33" dur="500"/>
                                        <p:tgtEl>
                                          <p:spTgt spid="85"/>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checkerboard(across)">
                                      <p:cBhvr>
                                        <p:cTn id="36" dur="500"/>
                                        <p:tgtEl>
                                          <p:spTgt spid="82"/>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checkerboard(across)">
                                      <p:cBhvr>
                                        <p:cTn id="39" dur="500"/>
                                        <p:tgtEl>
                                          <p:spTgt spid="79"/>
                                        </p:tgtEl>
                                      </p:cBhvr>
                                    </p:animEffect>
                                  </p:childTnLst>
                                </p:cTn>
                              </p:par>
                              <p:par>
                                <p:cTn id="40" presetID="5" presetClass="entr" presetSubtype="1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checkerboard(across)">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9" grpId="0" animBg="1"/>
      <p:bldP spid="81" grpId="0" animBg="1"/>
      <p:bldP spid="82" grpId="0" animBg="1"/>
      <p:bldP spid="85" grpId="0" animBg="1"/>
      <p:bldP spid="3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64196</TotalTime>
  <Words>978</Words>
  <Application>Microsoft Office PowerPoint</Application>
  <PresentationFormat>宽屏</PresentationFormat>
  <Paragraphs>242</Paragraphs>
  <Slides>18</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Angsana New</vt:lpstr>
      <vt:lpstr>Apple Braille</vt:lpstr>
      <vt:lpstr>等线</vt:lpstr>
      <vt:lpstr>等线</vt:lpstr>
      <vt:lpstr>微软雅黑</vt:lpstr>
      <vt:lpstr>Arial</vt:lpstr>
      <vt:lpstr>Calibri</vt:lpstr>
      <vt:lpstr>Calibri Light</vt:lpstr>
      <vt:lpstr>Cambria Math</vt:lpstr>
      <vt:lpstr>Microsoft Tai Le</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陈 敏</dc:creator>
  <cp:lastModifiedBy>Windows User</cp:lastModifiedBy>
  <cp:revision>67</cp:revision>
  <dcterms:created xsi:type="dcterms:W3CDTF">2023-03-07T12:03:11Z</dcterms:created>
  <dcterms:modified xsi:type="dcterms:W3CDTF">2023-06-01T03:02:58Z</dcterms:modified>
</cp:coreProperties>
</file>